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1" r:id="rId2"/>
  </p:sldMasterIdLst>
  <p:notesMasterIdLst>
    <p:notesMasterId r:id="rId4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307" r:id="rId40"/>
    <p:sldId id="308" r:id="rId41"/>
    <p:sldId id="309" r:id="rId42"/>
    <p:sldId id="310" r:id="rId43"/>
    <p:sldId id="311" r:id="rId44"/>
    <p:sldId id="312" r:id="rId45"/>
    <p:sldId id="313" r:id="rId46"/>
    <p:sldId id="314" r:id="rId47"/>
  </p:sldIdLst>
  <p:sldSz cx="9753600" cy="7315200"/>
  <p:notesSz cx="6858000" cy="9144000"/>
  <p:embeddedFontLst>
    <p:embeddedFont>
      <p:font typeface="Calibri" panose="020F0502020204030204" pitchFamily="34" charset="0"/>
      <p:regular r:id="rId49"/>
      <p:bold r:id="rId50"/>
      <p:italic r:id="rId51"/>
      <p:boldItalic r:id="rId52"/>
    </p:embeddedFont>
    <p:embeddedFont>
      <p:font typeface="Geo" panose="020B0604020202020204"/>
      <p:regular r:id="rId53"/>
      <p:italic r:id="rId54"/>
    </p:embeddedFont>
    <p:embeddedFont>
      <p:font typeface="Kumbh Sans" panose="020B0604020202020204" charset="0"/>
      <p:regular r:id="rId55"/>
      <p:bold r:id="rId56"/>
    </p:embeddedFont>
    <p:embeddedFont>
      <p:font typeface="Montserrat" panose="00000500000000000000" pitchFamily="2" charset="0"/>
      <p:regular r:id="rId57"/>
      <p:bold r:id="rId58"/>
      <p:boldItalic r:id="rId59"/>
    </p:embeddedFont>
    <p:embeddedFont>
      <p:font typeface="Montserrat ExtraBold" panose="00000900000000000000" pitchFamily="2" charset="0"/>
      <p:bold r:id="rId60"/>
      <p:boldItalic r:id="rId61"/>
    </p:embeddedFont>
    <p:embeddedFont>
      <p:font typeface="Montserrat SemiBold" panose="00000700000000000000" pitchFamily="2" charset="0"/>
      <p:regular r:id="rId62"/>
      <p:bold r:id="rId63"/>
      <p:italic r:id="rId64"/>
      <p:boldItalic r:id="rId65"/>
    </p:embeddedFont>
    <p:embeddedFont>
      <p:font typeface="Roboto" panose="02000000000000000000" pitchFamily="2" charset="0"/>
      <p:regular r:id="rId66"/>
      <p:bold r:id="rId67"/>
      <p:italic r:id="rId68"/>
      <p:boldItalic r:id="rId69"/>
    </p:embeddedFont>
    <p:embeddedFont>
      <p:font typeface="Trebuchet MS" panose="020B060302020202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6" roundtripDataSignature="AMtx7mhE0DT3W4lqX68jX6vn/Qe6zusuj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B9B6000-419D-4BA2-991D-824009710E4F}">
  <a:tblStyle styleId="{FB9B6000-419D-4BA2-991D-824009710E4F}" styleName="Table_0">
    <a:wholeTbl>
      <a:tcTxStyle b="off" i="off">
        <a:font>
          <a:latin typeface="HurmeGeometricSans4 Light"/>
          <a:ea typeface="HurmeGeometricSans4 Light"/>
          <a:cs typeface="HurmeGeometricSans4 Ligh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DED"/>
          </a:solidFill>
        </a:fill>
      </a:tcStyle>
    </a:wholeTbl>
    <a:band1H>
      <a:tcTxStyle/>
      <a:tcStyle>
        <a:tcBdr/>
        <a:fill>
          <a:solidFill>
            <a:srgbClr val="CFDADA"/>
          </a:solidFill>
        </a:fill>
      </a:tcStyle>
    </a:band1H>
    <a:band2H>
      <a:tcTxStyle/>
      <a:tcStyle>
        <a:tcBdr/>
      </a:tcStyle>
    </a:band2H>
    <a:band1V>
      <a:tcTxStyle/>
      <a:tcStyle>
        <a:tcBdr/>
        <a:fill>
          <a:solidFill>
            <a:srgbClr val="CFDADA"/>
          </a:solidFill>
        </a:fill>
      </a:tcStyle>
    </a:band1V>
    <a:band2V>
      <a:tcTxStyle/>
      <a:tcStyle>
        <a:tcBdr/>
      </a:tcStyle>
    </a:band2V>
    <a:lastCol>
      <a:tcTxStyle b="on" i="off">
        <a:font>
          <a:latin typeface="HurmeGeometricSans4 Light"/>
          <a:ea typeface="HurmeGeometricSans4 Light"/>
          <a:cs typeface="HurmeGeometricSans4 Light"/>
        </a:font>
        <a:schemeClr val="lt1"/>
      </a:tcTxStyle>
      <a:tcStyle>
        <a:tcBdr/>
        <a:fill>
          <a:solidFill>
            <a:schemeClr val="accent1"/>
          </a:solidFill>
        </a:fill>
      </a:tcStyle>
    </a:lastCol>
    <a:firstCol>
      <a:tcTxStyle b="on" i="off">
        <a:font>
          <a:latin typeface="HurmeGeometricSans4 Light"/>
          <a:ea typeface="HurmeGeometricSans4 Light"/>
          <a:cs typeface="HurmeGeometricSans4 Light"/>
        </a:font>
        <a:schemeClr val="lt1"/>
      </a:tcTxStyle>
      <a:tcStyle>
        <a:tcBdr/>
        <a:fill>
          <a:solidFill>
            <a:schemeClr val="accent1"/>
          </a:solidFill>
        </a:fill>
      </a:tcStyle>
    </a:firstCol>
    <a:lastRow>
      <a:tcTxStyle b="on" i="off">
        <a:font>
          <a:latin typeface="HurmeGeometricSans4 Light"/>
          <a:ea typeface="HurmeGeometricSans4 Light"/>
          <a:cs typeface="HurmeGeometricSans4 Ligh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HurmeGeometricSans4 Light"/>
          <a:ea typeface="HurmeGeometricSans4 Light"/>
          <a:cs typeface="HurmeGeometricSans4 Ligh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1472" y="2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5.fntdata"/><Relationship Id="rId68" Type="http://schemas.openxmlformats.org/officeDocument/2006/relationships/font" Target="fonts/font20.fntdata"/><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13.fntdata"/><Relationship Id="rId90"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6.xml"/><Relationship Id="rId51" Type="http://schemas.openxmlformats.org/officeDocument/2006/relationships/font" Target="fonts/font3.fntdata"/><Relationship Id="rId72" Type="http://schemas.openxmlformats.org/officeDocument/2006/relationships/font" Target="fonts/font2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86"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5.xml"/><Relationship Id="rId71" Type="http://schemas.openxmlformats.org/officeDocument/2006/relationships/font" Target="fonts/font23.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2b3b1a5653_0_266:notes"/>
          <p:cNvSpPr>
            <a:spLocks noGrp="1" noRot="1" noChangeAspect="1"/>
          </p:cNvSpPr>
          <p:nvPr>
            <p:ph type="sldImg" idx="2"/>
          </p:nvPr>
        </p:nvSpPr>
        <p:spPr>
          <a:xfrm>
            <a:off x="1132730" y="1143550"/>
            <a:ext cx="45924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22b3b1a5653_0_266:notes"/>
          <p:cNvSpPr txBox="1">
            <a:spLocks noGrp="1"/>
          </p:cNvSpPr>
          <p:nvPr>
            <p:ph type="body" idx="1"/>
          </p:nvPr>
        </p:nvSpPr>
        <p:spPr>
          <a:xfrm>
            <a:off x="685802"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22b3b1a5653_0_266:notes"/>
          <p:cNvSpPr txBox="1">
            <a:spLocks noGrp="1"/>
          </p:cNvSpPr>
          <p:nvPr>
            <p:ph type="sldNum" idx="12"/>
          </p:nvPr>
        </p:nvSpPr>
        <p:spPr>
          <a:xfrm>
            <a:off x="3884621"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2b3b1a5653_0_271:notes"/>
          <p:cNvSpPr>
            <a:spLocks noGrp="1" noRot="1" noChangeAspect="1"/>
          </p:cNvSpPr>
          <p:nvPr>
            <p:ph type="sldImg" idx="2"/>
          </p:nvPr>
        </p:nvSpPr>
        <p:spPr>
          <a:xfrm>
            <a:off x="1132730" y="1143550"/>
            <a:ext cx="45924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22b3b1a5653_0_271:notes"/>
          <p:cNvSpPr txBox="1">
            <a:spLocks noGrp="1"/>
          </p:cNvSpPr>
          <p:nvPr>
            <p:ph type="body" idx="1"/>
          </p:nvPr>
        </p:nvSpPr>
        <p:spPr>
          <a:xfrm>
            <a:off x="685802"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g22b3b1a5653_0_271:notes"/>
          <p:cNvSpPr txBox="1">
            <a:spLocks noGrp="1"/>
          </p:cNvSpPr>
          <p:nvPr>
            <p:ph type="sldNum" idx="12"/>
          </p:nvPr>
        </p:nvSpPr>
        <p:spPr>
          <a:xfrm>
            <a:off x="3884621"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2b3b1a5653_0_280:notes"/>
          <p:cNvSpPr>
            <a:spLocks noGrp="1" noRot="1" noChangeAspect="1"/>
          </p:cNvSpPr>
          <p:nvPr>
            <p:ph type="sldImg" idx="2"/>
          </p:nvPr>
        </p:nvSpPr>
        <p:spPr>
          <a:xfrm>
            <a:off x="1132730" y="1143550"/>
            <a:ext cx="45924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22b3b1a5653_0_280:notes"/>
          <p:cNvSpPr txBox="1">
            <a:spLocks noGrp="1"/>
          </p:cNvSpPr>
          <p:nvPr>
            <p:ph type="body" idx="1"/>
          </p:nvPr>
        </p:nvSpPr>
        <p:spPr>
          <a:xfrm>
            <a:off x="685802"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g22b3b1a5653_0_280:notes"/>
          <p:cNvSpPr txBox="1">
            <a:spLocks noGrp="1"/>
          </p:cNvSpPr>
          <p:nvPr>
            <p:ph type="sldNum" idx="12"/>
          </p:nvPr>
        </p:nvSpPr>
        <p:spPr>
          <a:xfrm>
            <a:off x="3884621"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2b3b1a5653_0_289:notes"/>
          <p:cNvSpPr>
            <a:spLocks noGrp="1" noRot="1" noChangeAspect="1"/>
          </p:cNvSpPr>
          <p:nvPr>
            <p:ph type="sldImg" idx="2"/>
          </p:nvPr>
        </p:nvSpPr>
        <p:spPr>
          <a:xfrm>
            <a:off x="1132730" y="1143550"/>
            <a:ext cx="45924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22b3b1a5653_0_289:notes"/>
          <p:cNvSpPr txBox="1">
            <a:spLocks noGrp="1"/>
          </p:cNvSpPr>
          <p:nvPr>
            <p:ph type="body" idx="1"/>
          </p:nvPr>
        </p:nvSpPr>
        <p:spPr>
          <a:xfrm>
            <a:off x="685802"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g22b3b1a5653_0_289:notes"/>
          <p:cNvSpPr txBox="1">
            <a:spLocks noGrp="1"/>
          </p:cNvSpPr>
          <p:nvPr>
            <p:ph type="sldNum" idx="12"/>
          </p:nvPr>
        </p:nvSpPr>
        <p:spPr>
          <a:xfrm>
            <a:off x="3884621"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2b3b1a5653_0_294:notes"/>
          <p:cNvSpPr>
            <a:spLocks noGrp="1" noRot="1" noChangeAspect="1"/>
          </p:cNvSpPr>
          <p:nvPr>
            <p:ph type="sldImg" idx="2"/>
          </p:nvPr>
        </p:nvSpPr>
        <p:spPr>
          <a:xfrm>
            <a:off x="1132730" y="1143550"/>
            <a:ext cx="45924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22b3b1a5653_0_294:notes"/>
          <p:cNvSpPr txBox="1">
            <a:spLocks noGrp="1"/>
          </p:cNvSpPr>
          <p:nvPr>
            <p:ph type="body" idx="1"/>
          </p:nvPr>
        </p:nvSpPr>
        <p:spPr>
          <a:xfrm>
            <a:off x="685802"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g22b3b1a5653_0_294:notes"/>
          <p:cNvSpPr txBox="1">
            <a:spLocks noGrp="1"/>
          </p:cNvSpPr>
          <p:nvPr>
            <p:ph type="sldNum" idx="12"/>
          </p:nvPr>
        </p:nvSpPr>
        <p:spPr>
          <a:xfrm>
            <a:off x="3884621"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2b3b1a5653_0_302:notes"/>
          <p:cNvSpPr>
            <a:spLocks noGrp="1" noRot="1" noChangeAspect="1"/>
          </p:cNvSpPr>
          <p:nvPr>
            <p:ph type="sldImg" idx="2"/>
          </p:nvPr>
        </p:nvSpPr>
        <p:spPr>
          <a:xfrm>
            <a:off x="1132730" y="1143550"/>
            <a:ext cx="45924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22b3b1a5653_0_302:notes"/>
          <p:cNvSpPr txBox="1">
            <a:spLocks noGrp="1"/>
          </p:cNvSpPr>
          <p:nvPr>
            <p:ph type="body" idx="1"/>
          </p:nvPr>
        </p:nvSpPr>
        <p:spPr>
          <a:xfrm>
            <a:off x="685802"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g22b3b1a5653_0_302:notes"/>
          <p:cNvSpPr txBox="1">
            <a:spLocks noGrp="1"/>
          </p:cNvSpPr>
          <p:nvPr>
            <p:ph type="sldNum" idx="12"/>
          </p:nvPr>
        </p:nvSpPr>
        <p:spPr>
          <a:xfrm>
            <a:off x="3884621"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2b3b1a5653_0_309:notes"/>
          <p:cNvSpPr>
            <a:spLocks noGrp="1" noRot="1" noChangeAspect="1"/>
          </p:cNvSpPr>
          <p:nvPr>
            <p:ph type="sldImg" idx="2"/>
          </p:nvPr>
        </p:nvSpPr>
        <p:spPr>
          <a:xfrm>
            <a:off x="1132730" y="1143550"/>
            <a:ext cx="45924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22b3b1a5653_0_309:notes"/>
          <p:cNvSpPr txBox="1">
            <a:spLocks noGrp="1"/>
          </p:cNvSpPr>
          <p:nvPr>
            <p:ph type="body" idx="1"/>
          </p:nvPr>
        </p:nvSpPr>
        <p:spPr>
          <a:xfrm>
            <a:off x="685802"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g22b3b1a5653_0_309:notes"/>
          <p:cNvSpPr txBox="1">
            <a:spLocks noGrp="1"/>
          </p:cNvSpPr>
          <p:nvPr>
            <p:ph type="sldNum" idx="12"/>
          </p:nvPr>
        </p:nvSpPr>
        <p:spPr>
          <a:xfrm>
            <a:off x="3884621"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2b3b1a5653_0_316:notes"/>
          <p:cNvSpPr>
            <a:spLocks noGrp="1" noRot="1" noChangeAspect="1"/>
          </p:cNvSpPr>
          <p:nvPr>
            <p:ph type="sldImg" idx="2"/>
          </p:nvPr>
        </p:nvSpPr>
        <p:spPr>
          <a:xfrm>
            <a:off x="1132730" y="1143550"/>
            <a:ext cx="45924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22b3b1a5653_0_316:notes"/>
          <p:cNvSpPr txBox="1">
            <a:spLocks noGrp="1"/>
          </p:cNvSpPr>
          <p:nvPr>
            <p:ph type="body" idx="1"/>
          </p:nvPr>
        </p:nvSpPr>
        <p:spPr>
          <a:xfrm>
            <a:off x="685802"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22b3b1a5653_0_316:notes"/>
          <p:cNvSpPr txBox="1">
            <a:spLocks noGrp="1"/>
          </p:cNvSpPr>
          <p:nvPr>
            <p:ph type="sldNum" idx="12"/>
          </p:nvPr>
        </p:nvSpPr>
        <p:spPr>
          <a:xfrm>
            <a:off x="3884621"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2b3b1a5653_0_323:notes"/>
          <p:cNvSpPr>
            <a:spLocks noGrp="1" noRot="1" noChangeAspect="1"/>
          </p:cNvSpPr>
          <p:nvPr>
            <p:ph type="sldImg" idx="2"/>
          </p:nvPr>
        </p:nvSpPr>
        <p:spPr>
          <a:xfrm>
            <a:off x="1132730" y="1143550"/>
            <a:ext cx="45924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g22b3b1a5653_0_323:notes"/>
          <p:cNvSpPr txBox="1">
            <a:spLocks noGrp="1"/>
          </p:cNvSpPr>
          <p:nvPr>
            <p:ph type="body" idx="1"/>
          </p:nvPr>
        </p:nvSpPr>
        <p:spPr>
          <a:xfrm>
            <a:off x="685802"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g22b3b1a5653_0_323:notes"/>
          <p:cNvSpPr txBox="1">
            <a:spLocks noGrp="1"/>
          </p:cNvSpPr>
          <p:nvPr>
            <p:ph type="sldNum" idx="12"/>
          </p:nvPr>
        </p:nvSpPr>
        <p:spPr>
          <a:xfrm>
            <a:off x="3884621"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2b3b1a5653_0_328:notes"/>
          <p:cNvSpPr>
            <a:spLocks noGrp="1" noRot="1" noChangeAspect="1"/>
          </p:cNvSpPr>
          <p:nvPr>
            <p:ph type="sldImg" idx="2"/>
          </p:nvPr>
        </p:nvSpPr>
        <p:spPr>
          <a:xfrm>
            <a:off x="1132730" y="1143550"/>
            <a:ext cx="45924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g22b3b1a5653_0_328:notes"/>
          <p:cNvSpPr txBox="1">
            <a:spLocks noGrp="1"/>
          </p:cNvSpPr>
          <p:nvPr>
            <p:ph type="body" idx="1"/>
          </p:nvPr>
        </p:nvSpPr>
        <p:spPr>
          <a:xfrm>
            <a:off x="685802"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g22b3b1a5653_0_328:notes"/>
          <p:cNvSpPr txBox="1">
            <a:spLocks noGrp="1"/>
          </p:cNvSpPr>
          <p:nvPr>
            <p:ph type="sldNum" idx="12"/>
          </p:nvPr>
        </p:nvSpPr>
        <p:spPr>
          <a:xfrm>
            <a:off x="3884621"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2b3b1a5653_0_337:notes"/>
          <p:cNvSpPr>
            <a:spLocks noGrp="1" noRot="1" noChangeAspect="1"/>
          </p:cNvSpPr>
          <p:nvPr>
            <p:ph type="sldImg" idx="2"/>
          </p:nvPr>
        </p:nvSpPr>
        <p:spPr>
          <a:xfrm>
            <a:off x="1132730" y="1143550"/>
            <a:ext cx="45924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22b3b1a5653_0_337:notes"/>
          <p:cNvSpPr txBox="1">
            <a:spLocks noGrp="1"/>
          </p:cNvSpPr>
          <p:nvPr>
            <p:ph type="body" idx="1"/>
          </p:nvPr>
        </p:nvSpPr>
        <p:spPr>
          <a:xfrm>
            <a:off x="685802"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g22b3b1a5653_0_337:notes"/>
          <p:cNvSpPr txBox="1">
            <a:spLocks noGrp="1"/>
          </p:cNvSpPr>
          <p:nvPr>
            <p:ph type="sldNum" idx="12"/>
          </p:nvPr>
        </p:nvSpPr>
        <p:spPr>
          <a:xfrm>
            <a:off x="3884621"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2b3b1a5653_0_352:notes"/>
          <p:cNvSpPr>
            <a:spLocks noGrp="1" noRot="1" noChangeAspect="1"/>
          </p:cNvSpPr>
          <p:nvPr>
            <p:ph type="sldImg" idx="2"/>
          </p:nvPr>
        </p:nvSpPr>
        <p:spPr>
          <a:xfrm>
            <a:off x="1132730" y="1143550"/>
            <a:ext cx="45924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g22b3b1a5653_0_352:notes"/>
          <p:cNvSpPr txBox="1">
            <a:spLocks noGrp="1"/>
          </p:cNvSpPr>
          <p:nvPr>
            <p:ph type="body" idx="1"/>
          </p:nvPr>
        </p:nvSpPr>
        <p:spPr>
          <a:xfrm>
            <a:off x="685802"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g22b3b1a5653_0_352:notes"/>
          <p:cNvSpPr txBox="1">
            <a:spLocks noGrp="1"/>
          </p:cNvSpPr>
          <p:nvPr>
            <p:ph type="sldNum" idx="12"/>
          </p:nvPr>
        </p:nvSpPr>
        <p:spPr>
          <a:xfrm>
            <a:off x="3884621"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2b3b1a5653_0_363:notes"/>
          <p:cNvSpPr>
            <a:spLocks noGrp="1" noRot="1" noChangeAspect="1"/>
          </p:cNvSpPr>
          <p:nvPr>
            <p:ph type="sldImg" idx="2"/>
          </p:nvPr>
        </p:nvSpPr>
        <p:spPr>
          <a:xfrm>
            <a:off x="1132730" y="1143550"/>
            <a:ext cx="45924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22b3b1a5653_0_363:notes"/>
          <p:cNvSpPr txBox="1">
            <a:spLocks noGrp="1"/>
          </p:cNvSpPr>
          <p:nvPr>
            <p:ph type="body" idx="1"/>
          </p:nvPr>
        </p:nvSpPr>
        <p:spPr>
          <a:xfrm>
            <a:off x="685802"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g22b3b1a5653_0_363:notes"/>
          <p:cNvSpPr txBox="1">
            <a:spLocks noGrp="1"/>
          </p:cNvSpPr>
          <p:nvPr>
            <p:ph type="sldNum" idx="12"/>
          </p:nvPr>
        </p:nvSpPr>
        <p:spPr>
          <a:xfrm>
            <a:off x="3884621"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2b3b1a5653_0_370:notes"/>
          <p:cNvSpPr>
            <a:spLocks noGrp="1" noRot="1" noChangeAspect="1"/>
          </p:cNvSpPr>
          <p:nvPr>
            <p:ph type="sldImg" idx="2"/>
          </p:nvPr>
        </p:nvSpPr>
        <p:spPr>
          <a:xfrm>
            <a:off x="1132730" y="1143550"/>
            <a:ext cx="45924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g22b3b1a5653_0_370:notes"/>
          <p:cNvSpPr txBox="1">
            <a:spLocks noGrp="1"/>
          </p:cNvSpPr>
          <p:nvPr>
            <p:ph type="body" idx="1"/>
          </p:nvPr>
        </p:nvSpPr>
        <p:spPr>
          <a:xfrm>
            <a:off x="685802"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g22b3b1a5653_0_370:notes"/>
          <p:cNvSpPr txBox="1">
            <a:spLocks noGrp="1"/>
          </p:cNvSpPr>
          <p:nvPr>
            <p:ph type="sldNum" idx="12"/>
          </p:nvPr>
        </p:nvSpPr>
        <p:spPr>
          <a:xfrm>
            <a:off x="3884621"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2a7d714d95_0_9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g22a7d714d95_0_97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2a7d714d9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0" name="Google Shape;570;g22a7d714d95_0_18: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2a7d714d95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2" name="Google Shape;582;g22a7d714d95_0_748: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2a7d714d95_0_7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0" name="Google Shape;600;g22a7d714d95_0_765: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2a7d714d95_0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7" name="Google Shape;617;g22a7d714d95_0_781: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2a7d714d95_0_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2" name="Google Shape;632;g22a7d714d95_0_795: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2a7d714d95_0_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7" name="Google Shape;647;g22a7d714d95_0_809: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22a7d714d95_0_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7" name="Google Shape;657;g22a7d714d95_0_818: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22a7d714d95_0_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9" name="Google Shape;669;g22a7d714d95_0_829: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2a7d714d95_0_8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9" name="Google Shape;679;g22a7d714d95_0_838: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2a7d714d95_0_8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9" name="Google Shape;689;g22a7d714d95_0_847: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2a7d714d95_0_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0" name="Google Shape;700;g22a7d714d95_0_857: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22a7d714d95_0_8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2" name="Google Shape;712;g22a7d714d95_0_868: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2a7d714d95_0_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3" name="Google Shape;723;g22a7d714d95_0_878: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22a8b6839f7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9" name="Google Shape;869;g22a8b6839f7_0_1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22a8b6839f7_0_3:notes"/>
          <p:cNvSpPr>
            <a:spLocks noGrp="1" noRot="1" noChangeAspect="1"/>
          </p:cNvSpPr>
          <p:nvPr>
            <p:ph type="sldImg" idx="2"/>
          </p:nvPr>
        </p:nvSpPr>
        <p:spPr>
          <a:xfrm>
            <a:off x="919084" y="687089"/>
            <a:ext cx="5019900" cy="3428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g22a8b6839f7_0_3:notes"/>
          <p:cNvSpPr txBox="1">
            <a:spLocks noGrp="1"/>
          </p:cNvSpPr>
          <p:nvPr>
            <p:ph type="body" idx="1"/>
          </p:nvPr>
        </p:nvSpPr>
        <p:spPr>
          <a:xfrm>
            <a:off x="685481" y="4344141"/>
            <a:ext cx="5487000" cy="4114800"/>
          </a:xfrm>
          <a:prstGeom prst="rect">
            <a:avLst/>
          </a:prstGeom>
          <a:noFill/>
          <a:ln>
            <a:noFill/>
          </a:ln>
        </p:spPr>
        <p:txBody>
          <a:bodyPr spcFirstLastPara="1" wrap="square" lIns="91050" tIns="45525" rIns="91050" bIns="45525" anchor="t" anchorCtr="0">
            <a:noAutofit/>
          </a:bodyPr>
          <a:lstStyle/>
          <a:p>
            <a:pPr marL="0" lvl="0" indent="0" algn="l" rtl="0">
              <a:spcBef>
                <a:spcPts val="0"/>
              </a:spcBef>
              <a:spcAft>
                <a:spcPts val="0"/>
              </a:spcAft>
              <a:buNone/>
            </a:pPr>
            <a:endParaRPr/>
          </a:p>
        </p:txBody>
      </p:sp>
      <p:sp>
        <p:nvSpPr>
          <p:cNvPr id="888" name="Google Shape;888;g22a8b6839f7_0_3:notes"/>
          <p:cNvSpPr txBox="1">
            <a:spLocks noGrp="1"/>
          </p:cNvSpPr>
          <p:nvPr>
            <p:ph type="sldNum" idx="12"/>
          </p:nvPr>
        </p:nvSpPr>
        <p:spPr>
          <a:xfrm>
            <a:off x="3883859" y="8685342"/>
            <a:ext cx="2972700" cy="457200"/>
          </a:xfrm>
          <a:prstGeom prst="rect">
            <a:avLst/>
          </a:prstGeom>
          <a:noFill/>
          <a:ln>
            <a:noFill/>
          </a:ln>
        </p:spPr>
        <p:txBody>
          <a:bodyPr spcFirstLastPara="1" wrap="square" lIns="91050" tIns="45525" rIns="91050" bIns="45525"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22a8b6839f7_0_9:notes"/>
          <p:cNvSpPr>
            <a:spLocks noGrp="1" noRot="1" noChangeAspect="1"/>
          </p:cNvSpPr>
          <p:nvPr>
            <p:ph type="sldImg" idx="2"/>
          </p:nvPr>
        </p:nvSpPr>
        <p:spPr>
          <a:xfrm>
            <a:off x="919084" y="687089"/>
            <a:ext cx="5019900" cy="3428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g22a8b6839f7_0_9:notes"/>
          <p:cNvSpPr txBox="1">
            <a:spLocks noGrp="1"/>
          </p:cNvSpPr>
          <p:nvPr>
            <p:ph type="body" idx="1"/>
          </p:nvPr>
        </p:nvSpPr>
        <p:spPr>
          <a:xfrm>
            <a:off x="685481" y="4344141"/>
            <a:ext cx="5487000" cy="4114800"/>
          </a:xfrm>
          <a:prstGeom prst="rect">
            <a:avLst/>
          </a:prstGeom>
          <a:noFill/>
          <a:ln>
            <a:noFill/>
          </a:ln>
        </p:spPr>
        <p:txBody>
          <a:bodyPr spcFirstLastPara="1" wrap="square" lIns="91050" tIns="45525" rIns="91050" bIns="45525" anchor="t" anchorCtr="0">
            <a:noAutofit/>
          </a:bodyPr>
          <a:lstStyle/>
          <a:p>
            <a:pPr marL="0" lvl="0" indent="0" algn="l" rtl="0">
              <a:spcBef>
                <a:spcPts val="0"/>
              </a:spcBef>
              <a:spcAft>
                <a:spcPts val="0"/>
              </a:spcAft>
              <a:buNone/>
            </a:pPr>
            <a:endParaRPr/>
          </a:p>
        </p:txBody>
      </p:sp>
      <p:sp>
        <p:nvSpPr>
          <p:cNvPr id="896" name="Google Shape;896;g22a8b6839f7_0_9:notes"/>
          <p:cNvSpPr txBox="1">
            <a:spLocks noGrp="1"/>
          </p:cNvSpPr>
          <p:nvPr>
            <p:ph type="sldNum" idx="12"/>
          </p:nvPr>
        </p:nvSpPr>
        <p:spPr>
          <a:xfrm>
            <a:off x="3883859" y="8685342"/>
            <a:ext cx="2972700" cy="457200"/>
          </a:xfrm>
          <a:prstGeom prst="rect">
            <a:avLst/>
          </a:prstGeom>
          <a:noFill/>
          <a:ln>
            <a:noFill/>
          </a:ln>
        </p:spPr>
        <p:txBody>
          <a:bodyPr spcFirstLastPara="1" wrap="square" lIns="91050" tIns="45525" rIns="91050" bIns="45525"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22a8b6839f7_0_15:notes"/>
          <p:cNvSpPr>
            <a:spLocks noGrp="1" noRot="1" noChangeAspect="1"/>
          </p:cNvSpPr>
          <p:nvPr>
            <p:ph type="sldImg" idx="2"/>
          </p:nvPr>
        </p:nvSpPr>
        <p:spPr>
          <a:xfrm>
            <a:off x="919084" y="687089"/>
            <a:ext cx="5019900" cy="3428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g22a8b6839f7_0_15:notes"/>
          <p:cNvSpPr txBox="1">
            <a:spLocks noGrp="1"/>
          </p:cNvSpPr>
          <p:nvPr>
            <p:ph type="body" idx="1"/>
          </p:nvPr>
        </p:nvSpPr>
        <p:spPr>
          <a:xfrm>
            <a:off x="685481" y="4344141"/>
            <a:ext cx="5487000" cy="4114800"/>
          </a:xfrm>
          <a:prstGeom prst="rect">
            <a:avLst/>
          </a:prstGeom>
          <a:noFill/>
          <a:ln>
            <a:noFill/>
          </a:ln>
        </p:spPr>
        <p:txBody>
          <a:bodyPr spcFirstLastPara="1" wrap="square" lIns="91050" tIns="45525" rIns="91050" bIns="45525" anchor="t" anchorCtr="0">
            <a:noAutofit/>
          </a:bodyPr>
          <a:lstStyle/>
          <a:p>
            <a:pPr marL="0" lvl="0" indent="0" algn="l" rtl="0">
              <a:spcBef>
                <a:spcPts val="0"/>
              </a:spcBef>
              <a:spcAft>
                <a:spcPts val="0"/>
              </a:spcAft>
              <a:buNone/>
            </a:pPr>
            <a:r>
              <a:rPr lang="en-US"/>
              <a:t>Au total près de 300 000 abonnés sur nos RS en Français ! </a:t>
            </a:r>
            <a:br>
              <a:rPr lang="en-US"/>
            </a:br>
            <a:r>
              <a:rPr lang="en-US"/>
              <a:t>A chaque réseaux sa cible et/ou son type de publication : Sur FB, notre cœur de cible ce sont les 45+ </a:t>
            </a:r>
            <a:br>
              <a:rPr lang="en-US"/>
            </a:br>
            <a:r>
              <a:rPr lang="en-US"/>
              <a:t>insta les 25-35, </a:t>
            </a:r>
            <a:endParaRPr/>
          </a:p>
        </p:txBody>
      </p:sp>
      <p:sp>
        <p:nvSpPr>
          <p:cNvPr id="904" name="Google Shape;904;g22a8b6839f7_0_15:notes"/>
          <p:cNvSpPr txBox="1">
            <a:spLocks noGrp="1"/>
          </p:cNvSpPr>
          <p:nvPr>
            <p:ph type="sldNum" idx="12"/>
          </p:nvPr>
        </p:nvSpPr>
        <p:spPr>
          <a:xfrm>
            <a:off x="3883859" y="8685342"/>
            <a:ext cx="2972700" cy="457200"/>
          </a:xfrm>
          <a:prstGeom prst="rect">
            <a:avLst/>
          </a:prstGeom>
          <a:noFill/>
          <a:ln>
            <a:noFill/>
          </a:ln>
        </p:spPr>
        <p:txBody>
          <a:bodyPr spcFirstLastPara="1" wrap="square" lIns="91050" tIns="45525" rIns="91050" bIns="45525"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22a8b6839f7_0_27:notes"/>
          <p:cNvSpPr>
            <a:spLocks noGrp="1" noRot="1" noChangeAspect="1"/>
          </p:cNvSpPr>
          <p:nvPr>
            <p:ph type="sldImg" idx="2"/>
          </p:nvPr>
        </p:nvSpPr>
        <p:spPr>
          <a:xfrm>
            <a:off x="919084" y="687089"/>
            <a:ext cx="5019900" cy="3428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g22a8b6839f7_0_27:notes"/>
          <p:cNvSpPr txBox="1">
            <a:spLocks noGrp="1"/>
          </p:cNvSpPr>
          <p:nvPr>
            <p:ph type="body" idx="1"/>
          </p:nvPr>
        </p:nvSpPr>
        <p:spPr>
          <a:xfrm>
            <a:off x="685481" y="4344141"/>
            <a:ext cx="5487000" cy="4114800"/>
          </a:xfrm>
          <a:prstGeom prst="rect">
            <a:avLst/>
          </a:prstGeom>
          <a:noFill/>
          <a:ln>
            <a:noFill/>
          </a:ln>
        </p:spPr>
        <p:txBody>
          <a:bodyPr spcFirstLastPara="1" wrap="square" lIns="91050" tIns="45525" rIns="91050" bIns="45525" anchor="t" anchorCtr="0">
            <a:noAutofit/>
          </a:bodyPr>
          <a:lstStyle/>
          <a:p>
            <a:pPr marL="0" lvl="0" indent="0" algn="l" rtl="0">
              <a:spcBef>
                <a:spcPts val="0"/>
              </a:spcBef>
              <a:spcAft>
                <a:spcPts val="0"/>
              </a:spcAft>
              <a:buNone/>
            </a:pPr>
            <a:endParaRPr/>
          </a:p>
        </p:txBody>
      </p:sp>
      <p:sp>
        <p:nvSpPr>
          <p:cNvPr id="918" name="Google Shape;918;g22a8b6839f7_0_27:notes"/>
          <p:cNvSpPr txBox="1">
            <a:spLocks noGrp="1"/>
          </p:cNvSpPr>
          <p:nvPr>
            <p:ph type="sldNum" idx="12"/>
          </p:nvPr>
        </p:nvSpPr>
        <p:spPr>
          <a:xfrm>
            <a:off x="3883859" y="8685342"/>
            <a:ext cx="2972700" cy="457200"/>
          </a:xfrm>
          <a:prstGeom prst="rect">
            <a:avLst/>
          </a:prstGeom>
          <a:noFill/>
          <a:ln>
            <a:noFill/>
          </a:ln>
        </p:spPr>
        <p:txBody>
          <a:bodyPr spcFirstLastPara="1" wrap="square" lIns="91050" tIns="45525" rIns="91050" bIns="45525"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7" name="Google Shape;92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6" name="Google Shape;956;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22b3b1a56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4" name="Google Shape;984;g22b3b1a5653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09b27f523d_1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g209b27f523d_1_3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2b3b1a5653_0_241:notes"/>
          <p:cNvSpPr>
            <a:spLocks noGrp="1" noRot="1" noChangeAspect="1"/>
          </p:cNvSpPr>
          <p:nvPr>
            <p:ph type="sldImg" idx="2"/>
          </p:nvPr>
        </p:nvSpPr>
        <p:spPr>
          <a:xfrm>
            <a:off x="1132730" y="1143550"/>
            <a:ext cx="45924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22b3b1a5653_0_241:notes"/>
          <p:cNvSpPr txBox="1">
            <a:spLocks noGrp="1"/>
          </p:cNvSpPr>
          <p:nvPr>
            <p:ph type="body" idx="1"/>
          </p:nvPr>
        </p:nvSpPr>
        <p:spPr>
          <a:xfrm>
            <a:off x="685802"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g22b3b1a5653_0_241:notes"/>
          <p:cNvSpPr txBox="1">
            <a:spLocks noGrp="1"/>
          </p:cNvSpPr>
          <p:nvPr>
            <p:ph type="sldNum" idx="12"/>
          </p:nvPr>
        </p:nvSpPr>
        <p:spPr>
          <a:xfrm>
            <a:off x="3884621"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2b3b1a5653_0_247:notes"/>
          <p:cNvSpPr>
            <a:spLocks noGrp="1" noRot="1" noChangeAspect="1"/>
          </p:cNvSpPr>
          <p:nvPr>
            <p:ph type="sldImg" idx="2"/>
          </p:nvPr>
        </p:nvSpPr>
        <p:spPr>
          <a:xfrm>
            <a:off x="1132730" y="1143550"/>
            <a:ext cx="45924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g22b3b1a5653_0_247:notes"/>
          <p:cNvSpPr txBox="1">
            <a:spLocks noGrp="1"/>
          </p:cNvSpPr>
          <p:nvPr>
            <p:ph type="body" idx="1"/>
          </p:nvPr>
        </p:nvSpPr>
        <p:spPr>
          <a:xfrm>
            <a:off x="685802"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g22b3b1a5653_0_247:notes"/>
          <p:cNvSpPr txBox="1">
            <a:spLocks noGrp="1"/>
          </p:cNvSpPr>
          <p:nvPr>
            <p:ph type="sldNum" idx="12"/>
          </p:nvPr>
        </p:nvSpPr>
        <p:spPr>
          <a:xfrm>
            <a:off x="3884621"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2b3b1a5653_0_254:notes"/>
          <p:cNvSpPr>
            <a:spLocks noGrp="1" noRot="1" noChangeAspect="1"/>
          </p:cNvSpPr>
          <p:nvPr>
            <p:ph type="sldImg" idx="2"/>
          </p:nvPr>
        </p:nvSpPr>
        <p:spPr>
          <a:xfrm>
            <a:off x="1132730" y="1143550"/>
            <a:ext cx="45924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22b3b1a5653_0_254:notes"/>
          <p:cNvSpPr txBox="1">
            <a:spLocks noGrp="1"/>
          </p:cNvSpPr>
          <p:nvPr>
            <p:ph type="body" idx="1"/>
          </p:nvPr>
        </p:nvSpPr>
        <p:spPr>
          <a:xfrm>
            <a:off x="685802"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g22b3b1a5653_0_254:notes"/>
          <p:cNvSpPr txBox="1">
            <a:spLocks noGrp="1"/>
          </p:cNvSpPr>
          <p:nvPr>
            <p:ph type="sldNum" idx="12"/>
          </p:nvPr>
        </p:nvSpPr>
        <p:spPr>
          <a:xfrm>
            <a:off x="3884621"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Disposition personnalisée">
  <p:cSld name="2_Disposition personnalisée">
    <p:spTree>
      <p:nvGrpSpPr>
        <p:cNvPr id="1" name="Shape 80"/>
        <p:cNvGrpSpPr/>
        <p:nvPr/>
      </p:nvGrpSpPr>
      <p:grpSpPr>
        <a:xfrm>
          <a:off x="0" y="0"/>
          <a:ext cx="0" cy="0"/>
          <a:chOff x="0" y="0"/>
          <a:chExt cx="0" cy="0"/>
        </a:xfrm>
      </p:grpSpPr>
      <p:sp>
        <p:nvSpPr>
          <p:cNvPr id="81" name="Google Shape;81;g209b27f523d_1_45"/>
          <p:cNvSpPr txBox="1">
            <a:spLocks noGrp="1"/>
          </p:cNvSpPr>
          <p:nvPr>
            <p:ph type="body" idx="1"/>
          </p:nvPr>
        </p:nvSpPr>
        <p:spPr>
          <a:xfrm>
            <a:off x="965814" y="1935693"/>
            <a:ext cx="8412600" cy="4641300"/>
          </a:xfrm>
          <a:prstGeom prst="rect">
            <a:avLst/>
          </a:prstGeom>
          <a:noFill/>
          <a:ln>
            <a:noFill/>
          </a:ln>
        </p:spPr>
        <p:txBody>
          <a:bodyPr spcFirstLastPara="1" wrap="square" lIns="91425" tIns="45700" rIns="91425" bIns="45700" anchor="t" anchorCtr="0">
            <a:normAutofit/>
          </a:bodyPr>
          <a:lstStyle>
            <a:lvl1pPr marL="457200" lvl="0" indent="-495300" algn="l" rtl="0">
              <a:lnSpc>
                <a:spcPct val="150000"/>
              </a:lnSpc>
              <a:spcBef>
                <a:spcPts val="1000"/>
              </a:spcBef>
              <a:spcAft>
                <a:spcPts val="0"/>
              </a:spcAft>
              <a:buClr>
                <a:srgbClr val="000000"/>
              </a:buClr>
              <a:buSzPts val="4200"/>
              <a:buFont typeface="Geo"/>
              <a:buChar char="•"/>
              <a:defRPr/>
            </a:lvl1pPr>
            <a:lvl2pPr marL="914400" lvl="1" indent="-381000" algn="l" rtl="0">
              <a:lnSpc>
                <a:spcPct val="150000"/>
              </a:lnSpc>
              <a:spcBef>
                <a:spcPts val="600"/>
              </a:spcBef>
              <a:spcAft>
                <a:spcPts val="0"/>
              </a:spcAft>
              <a:buClr>
                <a:srgbClr val="000000"/>
              </a:buClr>
              <a:buSzPts val="2400"/>
              <a:buChar char="–"/>
              <a:defRPr/>
            </a:lvl2pPr>
            <a:lvl3pPr marL="1371600" lvl="2" indent="-355600" algn="l" rtl="0">
              <a:lnSpc>
                <a:spcPct val="150000"/>
              </a:lnSpc>
              <a:spcBef>
                <a:spcPts val="600"/>
              </a:spcBef>
              <a:spcAft>
                <a:spcPts val="0"/>
              </a:spcAft>
              <a:buClr>
                <a:srgbClr val="000000"/>
              </a:buClr>
              <a:buSzPts val="2000"/>
              <a:buChar char="•"/>
              <a:defRPr/>
            </a:lvl3pPr>
            <a:lvl4pPr marL="1828800" lvl="3" indent="-342900" algn="l" rtl="0">
              <a:lnSpc>
                <a:spcPct val="150000"/>
              </a:lnSpc>
              <a:spcBef>
                <a:spcPts val="600"/>
              </a:spcBef>
              <a:spcAft>
                <a:spcPts val="0"/>
              </a:spcAft>
              <a:buClr>
                <a:srgbClr val="000000"/>
              </a:buClr>
              <a:buSzPts val="1800"/>
              <a:buChar char="–"/>
              <a:defRPr/>
            </a:lvl4pPr>
            <a:lvl5pPr marL="2286000" lvl="4" indent="-342900" algn="l" rtl="0">
              <a:lnSpc>
                <a:spcPct val="150000"/>
              </a:lnSpc>
              <a:spcBef>
                <a:spcPts val="600"/>
              </a:spcBef>
              <a:spcAft>
                <a:spcPts val="0"/>
              </a:spcAft>
              <a:buClr>
                <a:srgbClr val="000000"/>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2" name="Google Shape;82;g209b27f523d_1_45"/>
          <p:cNvSpPr txBox="1">
            <a:spLocks noGrp="1"/>
          </p:cNvSpPr>
          <p:nvPr>
            <p:ph type="title"/>
          </p:nvPr>
        </p:nvSpPr>
        <p:spPr>
          <a:xfrm>
            <a:off x="985322" y="341061"/>
            <a:ext cx="8412600" cy="1140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0000"/>
              </a:buClr>
              <a:buSzPts val="3600"/>
              <a:buFont typeface="Arial"/>
              <a:buNone/>
              <a:defRPr>
                <a:solidFill>
                  <a:srgbClr val="00000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 réponse">
  <p:cSld name="diapo réponse">
    <p:spTree>
      <p:nvGrpSpPr>
        <p:cNvPr id="1" name="Shape 122"/>
        <p:cNvGrpSpPr/>
        <p:nvPr/>
      </p:nvGrpSpPr>
      <p:grpSpPr>
        <a:xfrm>
          <a:off x="0" y="0"/>
          <a:ext cx="0" cy="0"/>
          <a:chOff x="0" y="0"/>
          <a:chExt cx="0" cy="0"/>
        </a:xfrm>
      </p:grpSpPr>
      <p:sp>
        <p:nvSpPr>
          <p:cNvPr id="123" name="Google Shape;123;g22b3b1a5653_0_378"/>
          <p:cNvSpPr txBox="1">
            <a:spLocks noGrp="1"/>
          </p:cNvSpPr>
          <p:nvPr>
            <p:ph type="ctrTitle"/>
          </p:nvPr>
        </p:nvSpPr>
        <p:spPr>
          <a:xfrm>
            <a:off x="575144" y="667101"/>
            <a:ext cx="7315200" cy="509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7D563A"/>
              </a:buClr>
              <a:buSzPts val="2000"/>
              <a:buFont typeface="Arial"/>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4" name="Google Shape;124;g22b3b1a5653_0_378"/>
          <p:cNvSpPr>
            <a:spLocks noGrp="1"/>
          </p:cNvSpPr>
          <p:nvPr>
            <p:ph type="pic" idx="2"/>
          </p:nvPr>
        </p:nvSpPr>
        <p:spPr>
          <a:xfrm>
            <a:off x="575144" y="1485053"/>
            <a:ext cx="5094300" cy="3862200"/>
          </a:xfrm>
          <a:prstGeom prst="rect">
            <a:avLst/>
          </a:prstGeom>
          <a:noFill/>
          <a:ln>
            <a:noFill/>
          </a:ln>
        </p:spPr>
      </p:sp>
      <p:sp>
        <p:nvSpPr>
          <p:cNvPr id="125" name="Google Shape;125;g22b3b1a5653_0_378"/>
          <p:cNvSpPr txBox="1">
            <a:spLocks noGrp="1"/>
          </p:cNvSpPr>
          <p:nvPr>
            <p:ph type="body" idx="1"/>
          </p:nvPr>
        </p:nvSpPr>
        <p:spPr>
          <a:xfrm>
            <a:off x="5860663" y="1485055"/>
            <a:ext cx="2368500" cy="509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0"/>
              </a:spcBef>
              <a:spcAft>
                <a:spcPts val="0"/>
              </a:spcAft>
              <a:buClr>
                <a:srgbClr val="005084"/>
              </a:buClr>
              <a:buSzPts val="2000"/>
              <a:buNone/>
              <a:defRPr b="1" i="0">
                <a:solidFill>
                  <a:srgbClr val="005084"/>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6" name="Google Shape;126;g22b3b1a5653_0_378"/>
          <p:cNvSpPr txBox="1">
            <a:spLocks noGrp="1"/>
          </p:cNvSpPr>
          <p:nvPr>
            <p:ph type="body" idx="3"/>
          </p:nvPr>
        </p:nvSpPr>
        <p:spPr>
          <a:xfrm>
            <a:off x="5860663" y="2099955"/>
            <a:ext cx="2368500" cy="509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2000"/>
              <a:buFont typeface="Arial"/>
              <a:buNone/>
              <a:defRPr b="0" i="0">
                <a:solidFill>
                  <a:schemeClr val="dk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7" name="Google Shape;127;g22b3b1a5653_0_378"/>
          <p:cNvSpPr txBox="1">
            <a:spLocks noGrp="1"/>
          </p:cNvSpPr>
          <p:nvPr>
            <p:ph type="body" idx="4"/>
          </p:nvPr>
        </p:nvSpPr>
        <p:spPr>
          <a:xfrm>
            <a:off x="575144" y="5598160"/>
            <a:ext cx="3957300" cy="667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228600" algn="l" rtl="0">
              <a:lnSpc>
                <a:spcPct val="90000"/>
              </a:lnSpc>
              <a:spcBef>
                <a:spcPts val="0"/>
              </a:spcBef>
              <a:spcAft>
                <a:spcPts val="0"/>
              </a:spcAft>
              <a:buClr>
                <a:schemeClr val="dk1"/>
              </a:buClr>
              <a:buSzPts val="1600"/>
              <a:buFont typeface="Arial"/>
              <a:buNone/>
              <a:defRPr b="0" i="1">
                <a:latin typeface="Arial"/>
                <a:ea typeface="Arial"/>
                <a:cs typeface="Arial"/>
                <a:sym typeface="Arial"/>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8" name="Google Shape;128;g22b3b1a5653_0_378"/>
          <p:cNvSpPr txBox="1">
            <a:spLocks noGrp="1"/>
          </p:cNvSpPr>
          <p:nvPr>
            <p:ph type="body" idx="5"/>
          </p:nvPr>
        </p:nvSpPr>
        <p:spPr>
          <a:xfrm>
            <a:off x="5860663" y="3097107"/>
            <a:ext cx="3628800" cy="3703500"/>
          </a:xfrm>
          <a:prstGeom prst="rect">
            <a:avLst/>
          </a:prstGeom>
          <a:solidFill>
            <a:srgbClr val="C1DDEA"/>
          </a:solid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29"/>
        <p:cNvGrpSpPr/>
        <p:nvPr/>
      </p:nvGrpSpPr>
      <p:grpSpPr>
        <a:xfrm>
          <a:off x="0" y="0"/>
          <a:ext cx="0" cy="0"/>
          <a:chOff x="0" y="0"/>
          <a:chExt cx="0" cy="0"/>
        </a:xfrm>
      </p:grpSpPr>
      <p:sp>
        <p:nvSpPr>
          <p:cNvPr id="130" name="Google Shape;130;g22b3b1a5653_0_385"/>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g22b3b1a5653_0_385"/>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2" name="Google Shape;132;g22b3b1a5653_0_385"/>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33"/>
        <p:cNvGrpSpPr/>
        <p:nvPr/>
      </p:nvGrpSpPr>
      <p:grpSpPr>
        <a:xfrm>
          <a:off x="0" y="0"/>
          <a:ext cx="0" cy="0"/>
          <a:chOff x="0" y="0"/>
          <a:chExt cx="0" cy="0"/>
        </a:xfrm>
      </p:grpSpPr>
      <p:sp>
        <p:nvSpPr>
          <p:cNvPr id="134" name="Google Shape;134;g22b3b1a5653_0_389"/>
          <p:cNvSpPr txBox="1">
            <a:spLocks noGrp="1"/>
          </p:cNvSpPr>
          <p:nvPr>
            <p:ph type="title"/>
          </p:nvPr>
        </p:nvSpPr>
        <p:spPr>
          <a:xfrm>
            <a:off x="670560" y="389467"/>
            <a:ext cx="8412600" cy="141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7D563A"/>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g22b3b1a5653_0_389"/>
          <p:cNvSpPr txBox="1">
            <a:spLocks noGrp="1"/>
          </p:cNvSpPr>
          <p:nvPr>
            <p:ph type="body" idx="1"/>
          </p:nvPr>
        </p:nvSpPr>
        <p:spPr>
          <a:xfrm>
            <a:off x="670560" y="1947333"/>
            <a:ext cx="8412600" cy="4641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2000"/>
              <a:buNone/>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6" name="Google Shape;136;g22b3b1a5653_0_389"/>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g22b3b1a5653_0_389"/>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8" name="Google Shape;138;g22b3b1a5653_0_389"/>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139"/>
        <p:cNvGrpSpPr/>
        <p:nvPr/>
      </p:nvGrpSpPr>
      <p:grpSpPr>
        <a:xfrm>
          <a:off x="0" y="0"/>
          <a:ext cx="0" cy="0"/>
          <a:chOff x="0" y="0"/>
          <a:chExt cx="0" cy="0"/>
        </a:xfrm>
      </p:grpSpPr>
      <p:sp>
        <p:nvSpPr>
          <p:cNvPr id="140" name="Google Shape;140;g22b3b1a5653_0_395"/>
          <p:cNvSpPr txBox="1">
            <a:spLocks noGrp="1"/>
          </p:cNvSpPr>
          <p:nvPr>
            <p:ph type="title"/>
          </p:nvPr>
        </p:nvSpPr>
        <p:spPr>
          <a:xfrm>
            <a:off x="665480" y="1823721"/>
            <a:ext cx="8412600" cy="30429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7D563A"/>
              </a:buClr>
              <a:buSzPts val="6000"/>
              <a:buFont typeface="Arial"/>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1" name="Google Shape;141;g22b3b1a5653_0_395"/>
          <p:cNvSpPr txBox="1">
            <a:spLocks noGrp="1"/>
          </p:cNvSpPr>
          <p:nvPr>
            <p:ph type="body" idx="1"/>
          </p:nvPr>
        </p:nvSpPr>
        <p:spPr>
          <a:xfrm>
            <a:off x="665480" y="4895427"/>
            <a:ext cx="8412600" cy="1600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2" name="Google Shape;142;g22b3b1a5653_0_395"/>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3" name="Google Shape;143;g22b3b1a5653_0_395"/>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4" name="Google Shape;144;g22b3b1a5653_0_395"/>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45"/>
        <p:cNvGrpSpPr/>
        <p:nvPr/>
      </p:nvGrpSpPr>
      <p:grpSpPr>
        <a:xfrm>
          <a:off x="0" y="0"/>
          <a:ext cx="0" cy="0"/>
          <a:chOff x="0" y="0"/>
          <a:chExt cx="0" cy="0"/>
        </a:xfrm>
      </p:grpSpPr>
      <p:sp>
        <p:nvSpPr>
          <p:cNvPr id="146" name="Google Shape;146;g22b3b1a5653_0_401"/>
          <p:cNvSpPr txBox="1">
            <a:spLocks noGrp="1"/>
          </p:cNvSpPr>
          <p:nvPr>
            <p:ph type="title"/>
          </p:nvPr>
        </p:nvSpPr>
        <p:spPr>
          <a:xfrm>
            <a:off x="670560" y="389467"/>
            <a:ext cx="8412600" cy="141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7D563A"/>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7" name="Google Shape;147;g22b3b1a5653_0_401"/>
          <p:cNvSpPr txBox="1">
            <a:spLocks noGrp="1"/>
          </p:cNvSpPr>
          <p:nvPr>
            <p:ph type="body" idx="1"/>
          </p:nvPr>
        </p:nvSpPr>
        <p:spPr>
          <a:xfrm>
            <a:off x="670560" y="1947333"/>
            <a:ext cx="4145400" cy="4641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8" name="Google Shape;148;g22b3b1a5653_0_401"/>
          <p:cNvSpPr txBox="1">
            <a:spLocks noGrp="1"/>
          </p:cNvSpPr>
          <p:nvPr>
            <p:ph type="body" idx="2"/>
          </p:nvPr>
        </p:nvSpPr>
        <p:spPr>
          <a:xfrm>
            <a:off x="4937760" y="1947333"/>
            <a:ext cx="4145400" cy="4641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9" name="Google Shape;149;g22b3b1a5653_0_401"/>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0" name="Google Shape;150;g22b3b1a5653_0_401"/>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1" name="Google Shape;151;g22b3b1a5653_0_401"/>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152"/>
        <p:cNvGrpSpPr/>
        <p:nvPr/>
      </p:nvGrpSpPr>
      <p:grpSpPr>
        <a:xfrm>
          <a:off x="0" y="0"/>
          <a:ext cx="0" cy="0"/>
          <a:chOff x="0" y="0"/>
          <a:chExt cx="0" cy="0"/>
        </a:xfrm>
      </p:grpSpPr>
      <p:sp>
        <p:nvSpPr>
          <p:cNvPr id="153" name="Google Shape;153;g22b3b1a5653_0_408"/>
          <p:cNvSpPr txBox="1">
            <a:spLocks noGrp="1"/>
          </p:cNvSpPr>
          <p:nvPr>
            <p:ph type="title"/>
          </p:nvPr>
        </p:nvSpPr>
        <p:spPr>
          <a:xfrm>
            <a:off x="671830" y="389467"/>
            <a:ext cx="8412600" cy="141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7D563A"/>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 name="Google Shape;154;g22b3b1a5653_0_408"/>
          <p:cNvSpPr txBox="1">
            <a:spLocks noGrp="1"/>
          </p:cNvSpPr>
          <p:nvPr>
            <p:ph type="body" idx="1"/>
          </p:nvPr>
        </p:nvSpPr>
        <p:spPr>
          <a:xfrm>
            <a:off x="671830" y="1793241"/>
            <a:ext cx="4126200" cy="8787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55" name="Google Shape;155;g22b3b1a5653_0_408"/>
          <p:cNvSpPr txBox="1">
            <a:spLocks noGrp="1"/>
          </p:cNvSpPr>
          <p:nvPr>
            <p:ph type="body" idx="2"/>
          </p:nvPr>
        </p:nvSpPr>
        <p:spPr>
          <a:xfrm>
            <a:off x="671830" y="2672080"/>
            <a:ext cx="4126200" cy="3930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6" name="Google Shape;156;g22b3b1a5653_0_408"/>
          <p:cNvSpPr txBox="1">
            <a:spLocks noGrp="1"/>
          </p:cNvSpPr>
          <p:nvPr>
            <p:ph type="body" idx="3"/>
          </p:nvPr>
        </p:nvSpPr>
        <p:spPr>
          <a:xfrm>
            <a:off x="4937760" y="1793241"/>
            <a:ext cx="4146600" cy="8787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57" name="Google Shape;157;g22b3b1a5653_0_408"/>
          <p:cNvSpPr txBox="1">
            <a:spLocks noGrp="1"/>
          </p:cNvSpPr>
          <p:nvPr>
            <p:ph type="body" idx="4"/>
          </p:nvPr>
        </p:nvSpPr>
        <p:spPr>
          <a:xfrm>
            <a:off x="4937760" y="2672080"/>
            <a:ext cx="4146600" cy="3930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8" name="Google Shape;158;g22b3b1a5653_0_408"/>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9" name="Google Shape;159;g22b3b1a5653_0_408"/>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g22b3b1a5653_0_408"/>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161"/>
        <p:cNvGrpSpPr/>
        <p:nvPr/>
      </p:nvGrpSpPr>
      <p:grpSpPr>
        <a:xfrm>
          <a:off x="0" y="0"/>
          <a:ext cx="0" cy="0"/>
          <a:chOff x="0" y="0"/>
          <a:chExt cx="0" cy="0"/>
        </a:xfrm>
      </p:grpSpPr>
      <p:sp>
        <p:nvSpPr>
          <p:cNvPr id="162" name="Google Shape;162;g22b3b1a5653_0_417"/>
          <p:cNvSpPr txBox="1">
            <a:spLocks noGrp="1"/>
          </p:cNvSpPr>
          <p:nvPr>
            <p:ph type="title"/>
          </p:nvPr>
        </p:nvSpPr>
        <p:spPr>
          <a:xfrm>
            <a:off x="670560" y="389467"/>
            <a:ext cx="8412600" cy="141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7D563A"/>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3" name="Google Shape;163;g22b3b1a5653_0_417"/>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g22b3b1a5653_0_417"/>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5" name="Google Shape;165;g22b3b1a5653_0_417"/>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166"/>
        <p:cNvGrpSpPr/>
        <p:nvPr/>
      </p:nvGrpSpPr>
      <p:grpSpPr>
        <a:xfrm>
          <a:off x="0" y="0"/>
          <a:ext cx="0" cy="0"/>
          <a:chOff x="0" y="0"/>
          <a:chExt cx="0" cy="0"/>
        </a:xfrm>
      </p:grpSpPr>
      <p:sp>
        <p:nvSpPr>
          <p:cNvPr id="167" name="Google Shape;167;g22b3b1a5653_0_422"/>
          <p:cNvSpPr txBox="1">
            <a:spLocks noGrp="1"/>
          </p:cNvSpPr>
          <p:nvPr>
            <p:ph type="title"/>
          </p:nvPr>
        </p:nvSpPr>
        <p:spPr>
          <a:xfrm>
            <a:off x="671830" y="487680"/>
            <a:ext cx="3145800" cy="17070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7D563A"/>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8" name="Google Shape;168;g22b3b1a5653_0_422"/>
          <p:cNvSpPr txBox="1">
            <a:spLocks noGrp="1"/>
          </p:cNvSpPr>
          <p:nvPr>
            <p:ph type="body" idx="1"/>
          </p:nvPr>
        </p:nvSpPr>
        <p:spPr>
          <a:xfrm>
            <a:off x="4146550" y="1053253"/>
            <a:ext cx="4937700" cy="51984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69" name="Google Shape;169;g22b3b1a5653_0_422"/>
          <p:cNvSpPr txBox="1">
            <a:spLocks noGrp="1"/>
          </p:cNvSpPr>
          <p:nvPr>
            <p:ph type="body" idx="2"/>
          </p:nvPr>
        </p:nvSpPr>
        <p:spPr>
          <a:xfrm>
            <a:off x="671830" y="2194560"/>
            <a:ext cx="3145800" cy="40656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70" name="Google Shape;170;g22b3b1a5653_0_422"/>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1" name="Google Shape;171;g22b3b1a5653_0_422"/>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2" name="Google Shape;172;g22b3b1a5653_0_422"/>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73"/>
        <p:cNvGrpSpPr/>
        <p:nvPr/>
      </p:nvGrpSpPr>
      <p:grpSpPr>
        <a:xfrm>
          <a:off x="0" y="0"/>
          <a:ext cx="0" cy="0"/>
          <a:chOff x="0" y="0"/>
          <a:chExt cx="0" cy="0"/>
        </a:xfrm>
      </p:grpSpPr>
      <p:sp>
        <p:nvSpPr>
          <p:cNvPr id="174" name="Google Shape;174;g22b3b1a5653_0_429"/>
          <p:cNvSpPr txBox="1">
            <a:spLocks noGrp="1"/>
          </p:cNvSpPr>
          <p:nvPr>
            <p:ph type="title"/>
          </p:nvPr>
        </p:nvSpPr>
        <p:spPr>
          <a:xfrm>
            <a:off x="671830" y="487680"/>
            <a:ext cx="3145800" cy="17070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7D563A"/>
              </a:buClr>
              <a:buSzPts val="3200"/>
              <a:buFont typeface="Arial"/>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5" name="Google Shape;175;g22b3b1a5653_0_429"/>
          <p:cNvSpPr>
            <a:spLocks noGrp="1"/>
          </p:cNvSpPr>
          <p:nvPr>
            <p:ph type="pic" idx="2"/>
          </p:nvPr>
        </p:nvSpPr>
        <p:spPr>
          <a:xfrm>
            <a:off x="4146550" y="1053253"/>
            <a:ext cx="4937700" cy="5198400"/>
          </a:xfrm>
          <a:prstGeom prst="rect">
            <a:avLst/>
          </a:prstGeom>
          <a:noFill/>
          <a:ln>
            <a:noFill/>
          </a:ln>
        </p:spPr>
      </p:sp>
      <p:sp>
        <p:nvSpPr>
          <p:cNvPr id="176" name="Google Shape;176;g22b3b1a5653_0_429"/>
          <p:cNvSpPr txBox="1">
            <a:spLocks noGrp="1"/>
          </p:cNvSpPr>
          <p:nvPr>
            <p:ph type="body" idx="1"/>
          </p:nvPr>
        </p:nvSpPr>
        <p:spPr>
          <a:xfrm>
            <a:off x="671830" y="2194560"/>
            <a:ext cx="3145800" cy="40656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77" name="Google Shape;177;g22b3b1a5653_0_429"/>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8" name="Google Shape;178;g22b3b1a5653_0_429"/>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9" name="Google Shape;179;g22b3b1a5653_0_429"/>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80"/>
        <p:cNvGrpSpPr/>
        <p:nvPr/>
      </p:nvGrpSpPr>
      <p:grpSpPr>
        <a:xfrm>
          <a:off x="0" y="0"/>
          <a:ext cx="0" cy="0"/>
          <a:chOff x="0" y="0"/>
          <a:chExt cx="0" cy="0"/>
        </a:xfrm>
      </p:grpSpPr>
      <p:sp>
        <p:nvSpPr>
          <p:cNvPr id="181" name="Google Shape;181;g22b3b1a5653_0_436"/>
          <p:cNvSpPr txBox="1">
            <a:spLocks noGrp="1"/>
          </p:cNvSpPr>
          <p:nvPr>
            <p:ph type="title"/>
          </p:nvPr>
        </p:nvSpPr>
        <p:spPr>
          <a:xfrm>
            <a:off x="670560" y="389467"/>
            <a:ext cx="8412600" cy="141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7D563A"/>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2" name="Google Shape;182;g22b3b1a5653_0_436"/>
          <p:cNvSpPr txBox="1">
            <a:spLocks noGrp="1"/>
          </p:cNvSpPr>
          <p:nvPr>
            <p:ph type="body" idx="1"/>
          </p:nvPr>
        </p:nvSpPr>
        <p:spPr>
          <a:xfrm rot="5400000">
            <a:off x="2556090" y="61683"/>
            <a:ext cx="4641300" cy="8412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3" name="Google Shape;183;g22b3b1a5653_0_436"/>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4" name="Google Shape;184;g22b3b1a5653_0_436"/>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5" name="Google Shape;185;g22b3b1a5653_0_436"/>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86"/>
        <p:cNvGrpSpPr/>
        <p:nvPr/>
      </p:nvGrpSpPr>
      <p:grpSpPr>
        <a:xfrm>
          <a:off x="0" y="0"/>
          <a:ext cx="0" cy="0"/>
          <a:chOff x="0" y="0"/>
          <a:chExt cx="0" cy="0"/>
        </a:xfrm>
      </p:grpSpPr>
      <p:sp>
        <p:nvSpPr>
          <p:cNvPr id="187" name="Google Shape;187;g22b3b1a5653_0_442"/>
          <p:cNvSpPr txBox="1">
            <a:spLocks noGrp="1"/>
          </p:cNvSpPr>
          <p:nvPr>
            <p:ph type="title"/>
          </p:nvPr>
        </p:nvSpPr>
        <p:spPr>
          <a:xfrm rot="5400000">
            <a:off x="4931790" y="2437717"/>
            <a:ext cx="6199500" cy="2103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7D563A"/>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8" name="Google Shape;188;g22b3b1a5653_0_442"/>
          <p:cNvSpPr txBox="1">
            <a:spLocks noGrp="1"/>
          </p:cNvSpPr>
          <p:nvPr>
            <p:ph type="body" idx="1"/>
          </p:nvPr>
        </p:nvSpPr>
        <p:spPr>
          <a:xfrm rot="5400000">
            <a:off x="664500" y="395467"/>
            <a:ext cx="6199500" cy="61875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9" name="Google Shape;189;g22b3b1a5653_0_442"/>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0" name="Google Shape;190;g22b3b1a5653_0_442"/>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1" name="Google Shape;191;g22b3b1a5653_0_442"/>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1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1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1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1792288" y="612775"/>
            <a:ext cx="5486400" cy="4114800"/>
          </a:xfrm>
          <a:prstGeom prst="rect">
            <a:avLst/>
          </a:prstGeom>
          <a:noFill/>
          <a:ln>
            <a:noFill/>
          </a:ln>
        </p:spPr>
      </p:sp>
      <p:sp>
        <p:nvSpPr>
          <p:cNvPr id="64" name="Google Shape;64;p1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g22b3b1a5653_0_375"/>
          <p:cNvSpPr txBox="1">
            <a:spLocks noGrp="1"/>
          </p:cNvSpPr>
          <p:nvPr>
            <p:ph type="title"/>
          </p:nvPr>
        </p:nvSpPr>
        <p:spPr>
          <a:xfrm>
            <a:off x="670560" y="389467"/>
            <a:ext cx="8412600" cy="1414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7D563A"/>
              </a:buClr>
              <a:buSzPts val="2000"/>
              <a:buFont typeface="Arial"/>
              <a:buNone/>
              <a:defRPr sz="2000" b="1" i="0" u="none" strike="noStrike" cap="none">
                <a:solidFill>
                  <a:srgbClr val="7D563A"/>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1" name="Google Shape;121;g22b3b1a5653_0_375"/>
          <p:cNvSpPr txBox="1">
            <a:spLocks noGrp="1"/>
          </p:cNvSpPr>
          <p:nvPr>
            <p:ph type="body" idx="1"/>
          </p:nvPr>
        </p:nvSpPr>
        <p:spPr>
          <a:xfrm>
            <a:off x="670560" y="1947333"/>
            <a:ext cx="8412600" cy="46413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8.jpg"/><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4.jp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jp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7.jpg"/><Relationship Id="rId5" Type="http://schemas.openxmlformats.org/officeDocument/2006/relationships/image" Target="../media/image66.png"/><Relationship Id="rId4" Type="http://schemas.openxmlformats.org/officeDocument/2006/relationships/image" Target="../media/image65.jpg"/></Relationships>
</file>

<file path=ppt/slides/_rels/slide2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2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5.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hyperlink" Target="https://www.capital.fr/entreprises-marches/tiktok-pourquoi-les-jeunes-adorent-1390596" TargetMode="External"/><Relationship Id="rId3" Type="http://schemas.openxmlformats.org/officeDocument/2006/relationships/image" Target="../media/image55.jpg"/><Relationship Id="rId7" Type="http://schemas.openxmlformats.org/officeDocument/2006/relationships/image" Target="../media/image67.jpg"/><Relationship Id="rId12" Type="http://schemas.openxmlformats.org/officeDocument/2006/relationships/hyperlink" Target="https://www.statista.com/statistics/1095186/tiktok-us-users-age/" TargetMode="External"/><Relationship Id="rId2" Type="http://schemas.openxmlformats.org/officeDocument/2006/relationships/notesSlide" Target="../notesSlides/notesSlide37.xml"/><Relationship Id="rId16" Type="http://schemas.openxmlformats.org/officeDocument/2006/relationships/hyperlink" Target="https://www.pellerin-formation.com/musiques-tendances-tiktok/" TargetMode="External"/><Relationship Id="rId1" Type="http://schemas.openxmlformats.org/officeDocument/2006/relationships/slideLayout" Target="../slideLayouts/slideLayout3.xml"/><Relationship Id="rId6" Type="http://schemas.openxmlformats.org/officeDocument/2006/relationships/image" Target="../media/image66.png"/><Relationship Id="rId11" Type="http://schemas.openxmlformats.org/officeDocument/2006/relationships/hyperlink" Target="https://www.doofinder.com/fr/blog/tik-tok-e-commerce-strategies" TargetMode="External"/><Relationship Id="rId5" Type="http://schemas.openxmlformats.org/officeDocument/2006/relationships/image" Target="../media/image65.jpg"/><Relationship Id="rId15" Type="http://schemas.openxmlformats.org/officeDocument/2006/relationships/hyperlink" Target="https://solutions.lesechos.fr/com-marketing/c/quel-est-linteret-de-tik-tok-pour-son-entreprise-32496/" TargetMode="External"/><Relationship Id="rId10" Type="http://schemas.openxmlformats.org/officeDocument/2006/relationships/hyperlink" Target="https://lempreintedigitale.com/podcast/3-raisons-de-lancer-marque-sur-tiktok/" TargetMode="External"/><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hyperlink" Target="https://webalia.fr/7-raisons-dutiliser-tiktok/"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3" Type="http://schemas.openxmlformats.org/officeDocument/2006/relationships/image" Target="../media/image13.jpg"/><Relationship Id="rId18" Type="http://schemas.openxmlformats.org/officeDocument/2006/relationships/image" Target="../media/image18.jpg"/><Relationship Id="rId26" Type="http://schemas.openxmlformats.org/officeDocument/2006/relationships/image" Target="../media/image26.jpg"/><Relationship Id="rId3" Type="http://schemas.openxmlformats.org/officeDocument/2006/relationships/image" Target="../media/image3.png"/><Relationship Id="rId21" Type="http://schemas.openxmlformats.org/officeDocument/2006/relationships/image" Target="../media/image21.jpg"/><Relationship Id="rId34" Type="http://schemas.openxmlformats.org/officeDocument/2006/relationships/image" Target="../media/image34.jpg"/><Relationship Id="rId7" Type="http://schemas.openxmlformats.org/officeDocument/2006/relationships/image" Target="../media/image7.jpg"/><Relationship Id="rId12" Type="http://schemas.openxmlformats.org/officeDocument/2006/relationships/image" Target="../media/image12.jpg"/><Relationship Id="rId17" Type="http://schemas.openxmlformats.org/officeDocument/2006/relationships/image" Target="../media/image17.jpg"/><Relationship Id="rId25" Type="http://schemas.openxmlformats.org/officeDocument/2006/relationships/image" Target="../media/image25.jpg"/><Relationship Id="rId33" Type="http://schemas.openxmlformats.org/officeDocument/2006/relationships/image" Target="../media/image33.jpg"/><Relationship Id="rId2" Type="http://schemas.openxmlformats.org/officeDocument/2006/relationships/notesSlide" Target="../notesSlides/notesSlide4.xml"/><Relationship Id="rId16" Type="http://schemas.openxmlformats.org/officeDocument/2006/relationships/image" Target="../media/image16.jpg"/><Relationship Id="rId20" Type="http://schemas.openxmlformats.org/officeDocument/2006/relationships/image" Target="../media/image20.jpg"/><Relationship Id="rId29"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g"/><Relationship Id="rId24" Type="http://schemas.openxmlformats.org/officeDocument/2006/relationships/image" Target="../media/image24.jpg"/><Relationship Id="rId32" Type="http://schemas.openxmlformats.org/officeDocument/2006/relationships/image" Target="../media/image32.jpg"/><Relationship Id="rId5" Type="http://schemas.openxmlformats.org/officeDocument/2006/relationships/image" Target="../media/image5.png"/><Relationship Id="rId15" Type="http://schemas.openxmlformats.org/officeDocument/2006/relationships/image" Target="../media/image15.jpg"/><Relationship Id="rId23" Type="http://schemas.openxmlformats.org/officeDocument/2006/relationships/image" Target="../media/image23.jpg"/><Relationship Id="rId28" Type="http://schemas.openxmlformats.org/officeDocument/2006/relationships/image" Target="../media/image28.jpg"/><Relationship Id="rId10" Type="http://schemas.openxmlformats.org/officeDocument/2006/relationships/image" Target="../media/image10.jpg"/><Relationship Id="rId19" Type="http://schemas.openxmlformats.org/officeDocument/2006/relationships/image" Target="../media/image19.jpg"/><Relationship Id="rId31" Type="http://schemas.openxmlformats.org/officeDocument/2006/relationships/image" Target="../media/image31.jp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jpg"/><Relationship Id="rId22" Type="http://schemas.openxmlformats.org/officeDocument/2006/relationships/image" Target="../media/image22.jpg"/><Relationship Id="rId27" Type="http://schemas.openxmlformats.org/officeDocument/2006/relationships/image" Target="../media/image27.jpg"/><Relationship Id="rId30" Type="http://schemas.openxmlformats.org/officeDocument/2006/relationships/image" Target="../media/image30.jpg"/><Relationship Id="rId35" Type="http://schemas.openxmlformats.org/officeDocument/2006/relationships/image" Target="../media/image35.jpg"/><Relationship Id="rId8"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gif"/><Relationship Id="rId7"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pn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196" name="Google Shape;196;p1"/>
          <p:cNvGrpSpPr/>
          <p:nvPr/>
        </p:nvGrpSpPr>
        <p:grpSpPr>
          <a:xfrm>
            <a:off x="8638183" y="-207151"/>
            <a:ext cx="1786128" cy="2457411"/>
            <a:chOff x="0" y="-19050"/>
            <a:chExt cx="812800" cy="1118276"/>
          </a:xfrm>
        </p:grpSpPr>
        <p:sp>
          <p:nvSpPr>
            <p:cNvPr id="197" name="Google Shape;197;p1"/>
            <p:cNvSpPr/>
            <p:nvPr/>
          </p:nvSpPr>
          <p:spPr>
            <a:xfrm>
              <a:off x="0" y="0"/>
              <a:ext cx="612001" cy="1099226"/>
            </a:xfrm>
            <a:custGeom>
              <a:avLst/>
              <a:gdLst/>
              <a:ahLst/>
              <a:cxnLst/>
              <a:rect l="l" t="t" r="r" b="b"/>
              <a:pathLst>
                <a:path w="612001" h="1099226" extrusionOk="0">
                  <a:moveTo>
                    <a:pt x="0" y="0"/>
                  </a:moveTo>
                  <a:lnTo>
                    <a:pt x="612001" y="0"/>
                  </a:lnTo>
                  <a:lnTo>
                    <a:pt x="612001" y="1099226"/>
                  </a:lnTo>
                  <a:lnTo>
                    <a:pt x="0" y="1099226"/>
                  </a:lnTo>
                  <a:close/>
                </a:path>
              </a:pathLst>
            </a:custGeom>
            <a:solidFill>
              <a:srgbClr val="EFF1F0"/>
            </a:solidFill>
            <a:ln>
              <a:noFill/>
            </a:ln>
          </p:spPr>
        </p:sp>
        <p:sp>
          <p:nvSpPr>
            <p:cNvPr id="198" name="Google Shape;198;p1"/>
            <p:cNvSpPr txBox="1"/>
            <p:nvPr/>
          </p:nvSpPr>
          <p:spPr>
            <a:xfrm>
              <a:off x="0" y="-19050"/>
              <a:ext cx="812800" cy="831850"/>
            </a:xfrm>
            <a:prstGeom prst="rect">
              <a:avLst/>
            </a:prstGeom>
            <a:noFill/>
            <a:ln>
              <a:noFill/>
            </a:ln>
          </p:spPr>
          <p:txBody>
            <a:bodyPr spcFirstLastPara="1" wrap="square" lIns="26050" tIns="26050" rIns="26050" bIns="26050" anchor="ctr" anchorCtr="0">
              <a:noAutofit/>
            </a:bodyPr>
            <a:lstStyle/>
            <a:p>
              <a:pPr marL="0" marR="0" lvl="0" indent="0" algn="ctr" rtl="0">
                <a:lnSpc>
                  <a:spcPct val="558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99" name="Google Shape;199;p1"/>
          <p:cNvPicPr preferRelativeResize="0"/>
          <p:nvPr/>
        </p:nvPicPr>
        <p:blipFill rotWithShape="1">
          <a:blip r:embed="rId3">
            <a:alphaModFix/>
          </a:blip>
          <a:srcRect/>
          <a:stretch/>
        </p:blipFill>
        <p:spPr>
          <a:xfrm rot="5400000">
            <a:off x="7712759" y="964904"/>
            <a:ext cx="2381503" cy="1131214"/>
          </a:xfrm>
          <a:prstGeom prst="rect">
            <a:avLst/>
          </a:prstGeom>
          <a:noFill/>
          <a:ln>
            <a:noFill/>
          </a:ln>
        </p:spPr>
      </p:pic>
      <p:sp>
        <p:nvSpPr>
          <p:cNvPr id="200" name="Google Shape;200;p1"/>
          <p:cNvSpPr/>
          <p:nvPr/>
        </p:nvSpPr>
        <p:spPr>
          <a:xfrm>
            <a:off x="859186" y="2089736"/>
            <a:ext cx="7192308" cy="3773085"/>
          </a:xfrm>
          <a:custGeom>
            <a:avLst/>
            <a:gdLst/>
            <a:ahLst/>
            <a:cxnLst/>
            <a:rect l="l" t="t" r="r" b="b"/>
            <a:pathLst>
              <a:path w="6350000" h="3331210" extrusionOk="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rotWithShape="1">
            <a:blip r:embed="rId4">
              <a:alphaModFix/>
            </a:blip>
            <a:stretch>
              <a:fillRect l="-1915" t="-13498" r="-3352" b="-20192"/>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1" name="Google Shape;201;p1"/>
          <p:cNvPicPr preferRelativeResize="0"/>
          <p:nvPr/>
        </p:nvPicPr>
        <p:blipFill rotWithShape="1">
          <a:blip r:embed="rId5">
            <a:alphaModFix/>
          </a:blip>
          <a:srcRect/>
          <a:stretch/>
        </p:blipFill>
        <p:spPr>
          <a:xfrm>
            <a:off x="483624" y="6941061"/>
            <a:ext cx="1133598" cy="213116"/>
          </a:xfrm>
          <a:prstGeom prst="rect">
            <a:avLst/>
          </a:prstGeom>
          <a:noFill/>
          <a:ln>
            <a:noFill/>
          </a:ln>
        </p:spPr>
      </p:pic>
      <p:grpSp>
        <p:nvGrpSpPr>
          <p:cNvPr id="202" name="Google Shape;202;p1"/>
          <p:cNvGrpSpPr/>
          <p:nvPr/>
        </p:nvGrpSpPr>
        <p:grpSpPr>
          <a:xfrm>
            <a:off x="8337904" y="6157238"/>
            <a:ext cx="1410347" cy="2041938"/>
            <a:chOff x="0" y="-19050"/>
            <a:chExt cx="812800" cy="1176794"/>
          </a:xfrm>
        </p:grpSpPr>
        <p:sp>
          <p:nvSpPr>
            <p:cNvPr id="203" name="Google Shape;203;p1"/>
            <p:cNvSpPr/>
            <p:nvPr/>
          </p:nvSpPr>
          <p:spPr>
            <a:xfrm>
              <a:off x="0" y="0"/>
              <a:ext cx="723216" cy="1157744"/>
            </a:xfrm>
            <a:custGeom>
              <a:avLst/>
              <a:gdLst/>
              <a:ahLst/>
              <a:cxnLst/>
              <a:rect l="l" t="t" r="r" b="b"/>
              <a:pathLst>
                <a:path w="723216" h="1157744" extrusionOk="0">
                  <a:moveTo>
                    <a:pt x="0" y="0"/>
                  </a:moveTo>
                  <a:lnTo>
                    <a:pt x="723216" y="0"/>
                  </a:lnTo>
                  <a:lnTo>
                    <a:pt x="723216" y="1157744"/>
                  </a:lnTo>
                  <a:lnTo>
                    <a:pt x="0" y="1157744"/>
                  </a:lnTo>
                  <a:close/>
                </a:path>
              </a:pathLst>
            </a:custGeom>
            <a:solidFill>
              <a:srgbClr val="EF501F"/>
            </a:solidFill>
            <a:ln>
              <a:noFill/>
            </a:ln>
          </p:spPr>
        </p:sp>
        <p:sp>
          <p:nvSpPr>
            <p:cNvPr id="204" name="Google Shape;204;p1"/>
            <p:cNvSpPr txBox="1"/>
            <p:nvPr/>
          </p:nvSpPr>
          <p:spPr>
            <a:xfrm>
              <a:off x="0" y="-19050"/>
              <a:ext cx="812800" cy="831850"/>
            </a:xfrm>
            <a:prstGeom prst="rect">
              <a:avLst/>
            </a:prstGeom>
            <a:noFill/>
            <a:ln>
              <a:noFill/>
            </a:ln>
          </p:spPr>
          <p:txBody>
            <a:bodyPr spcFirstLastPara="1" wrap="square" lIns="26050" tIns="26050" rIns="26050" bIns="26050" anchor="ctr" anchorCtr="0">
              <a:noAutofit/>
            </a:bodyPr>
            <a:lstStyle/>
            <a:p>
              <a:pPr marL="0" marR="0" lvl="0" indent="0" algn="ctr" rtl="0">
                <a:lnSpc>
                  <a:spcPct val="558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05" name="Google Shape;205;p1"/>
          <p:cNvPicPr preferRelativeResize="0"/>
          <p:nvPr/>
        </p:nvPicPr>
        <p:blipFill rotWithShape="1">
          <a:blip r:embed="rId6">
            <a:alphaModFix/>
          </a:blip>
          <a:srcRect/>
          <a:stretch/>
        </p:blipFill>
        <p:spPr>
          <a:xfrm>
            <a:off x="1847973" y="6866869"/>
            <a:ext cx="861657" cy="309207"/>
          </a:xfrm>
          <a:prstGeom prst="rect">
            <a:avLst/>
          </a:prstGeom>
          <a:noFill/>
          <a:ln>
            <a:noFill/>
          </a:ln>
        </p:spPr>
      </p:pic>
      <p:grpSp>
        <p:nvGrpSpPr>
          <p:cNvPr id="206" name="Google Shape;206;p1"/>
          <p:cNvGrpSpPr/>
          <p:nvPr/>
        </p:nvGrpSpPr>
        <p:grpSpPr>
          <a:xfrm>
            <a:off x="0" y="6474319"/>
            <a:ext cx="2709630" cy="1163780"/>
            <a:chOff x="0" y="0"/>
            <a:chExt cx="1892440" cy="812800"/>
          </a:xfrm>
        </p:grpSpPr>
        <p:sp>
          <p:nvSpPr>
            <p:cNvPr id="207" name="Google Shape;207;p1"/>
            <p:cNvSpPr/>
            <p:nvPr/>
          </p:nvSpPr>
          <p:spPr>
            <a:xfrm>
              <a:off x="0" y="0"/>
              <a:ext cx="1892440" cy="219436"/>
            </a:xfrm>
            <a:custGeom>
              <a:avLst/>
              <a:gdLst/>
              <a:ahLst/>
              <a:cxnLst/>
              <a:rect l="l" t="t" r="r" b="b"/>
              <a:pathLst>
                <a:path w="1892440" h="219436" extrusionOk="0">
                  <a:moveTo>
                    <a:pt x="0" y="0"/>
                  </a:moveTo>
                  <a:lnTo>
                    <a:pt x="1892440" y="0"/>
                  </a:lnTo>
                  <a:lnTo>
                    <a:pt x="1892440" y="219436"/>
                  </a:lnTo>
                  <a:lnTo>
                    <a:pt x="0" y="219436"/>
                  </a:lnTo>
                  <a:close/>
                </a:path>
              </a:pathLst>
            </a:custGeom>
            <a:solidFill>
              <a:srgbClr val="EF501F"/>
            </a:solidFill>
            <a:ln>
              <a:noFill/>
            </a:ln>
          </p:spPr>
        </p:sp>
        <p:sp>
          <p:nvSpPr>
            <p:cNvPr id="208" name="Google Shape;208;p1"/>
            <p:cNvSpPr txBox="1"/>
            <p:nvPr/>
          </p:nvSpPr>
          <p:spPr>
            <a:xfrm>
              <a:off x="0" y="9525"/>
              <a:ext cx="812800" cy="8032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09" name="Google Shape;209;p1"/>
          <p:cNvSpPr txBox="1"/>
          <p:nvPr/>
        </p:nvSpPr>
        <p:spPr>
          <a:xfrm>
            <a:off x="801622" y="377623"/>
            <a:ext cx="7249873" cy="1394333"/>
          </a:xfrm>
          <a:prstGeom prst="rect">
            <a:avLst/>
          </a:prstGeom>
          <a:noFill/>
          <a:ln>
            <a:noFill/>
          </a:ln>
        </p:spPr>
        <p:txBody>
          <a:bodyPr spcFirstLastPara="1" wrap="square" lIns="0" tIns="0" rIns="0" bIns="0" anchor="t" anchorCtr="0">
            <a:spAutoFit/>
          </a:bodyPr>
          <a:lstStyle/>
          <a:p>
            <a:pPr marL="0" marR="0" lvl="0" indent="0" algn="l" rtl="0">
              <a:lnSpc>
                <a:spcPct val="104015"/>
              </a:lnSpc>
              <a:spcBef>
                <a:spcPts val="0"/>
              </a:spcBef>
              <a:spcAft>
                <a:spcPts val="0"/>
              </a:spcAft>
              <a:buNone/>
            </a:pPr>
            <a:r>
              <a:rPr lang="en-US" sz="3462" b="1" i="0" u="none" strike="noStrike" cap="none">
                <a:solidFill>
                  <a:srgbClr val="006C82"/>
                </a:solidFill>
                <a:latin typeface="Montserrat"/>
                <a:ea typeface="Montserrat"/>
                <a:cs typeface="Montserrat"/>
                <a:sym typeface="Montserrat"/>
              </a:rPr>
              <a:t>Bienvenue à la 1ère journée </a:t>
            </a:r>
            <a:endParaRPr/>
          </a:p>
          <a:p>
            <a:pPr marL="0" marR="0" lvl="0" indent="0" algn="l" rtl="0">
              <a:lnSpc>
                <a:spcPct val="104015"/>
              </a:lnSpc>
              <a:spcBef>
                <a:spcPts val="0"/>
              </a:spcBef>
              <a:spcAft>
                <a:spcPts val="0"/>
              </a:spcAft>
              <a:buNone/>
            </a:pPr>
            <a:r>
              <a:rPr lang="en-US" sz="3462" b="1" i="0" u="none" strike="noStrike" cap="none">
                <a:solidFill>
                  <a:srgbClr val="006C82"/>
                </a:solidFill>
                <a:latin typeface="Montserrat"/>
                <a:ea typeface="Montserrat"/>
                <a:cs typeface="Montserrat"/>
                <a:sym typeface="Montserrat"/>
              </a:rPr>
              <a:t>des Community Managers </a:t>
            </a:r>
            <a:endParaRPr/>
          </a:p>
          <a:p>
            <a:pPr marL="0" marR="0" lvl="0" indent="0" algn="l" rtl="0">
              <a:lnSpc>
                <a:spcPct val="104015"/>
              </a:lnSpc>
              <a:spcBef>
                <a:spcPts val="0"/>
              </a:spcBef>
              <a:spcAft>
                <a:spcPts val="0"/>
              </a:spcAft>
              <a:buNone/>
            </a:pPr>
            <a:r>
              <a:rPr lang="en-US" sz="3462" b="1" i="0" u="none" strike="noStrike" cap="none">
                <a:solidFill>
                  <a:srgbClr val="006C82"/>
                </a:solidFill>
                <a:latin typeface="Montserrat"/>
                <a:ea typeface="Montserrat"/>
                <a:cs typeface="Montserrat"/>
                <a:sym typeface="Montserrat"/>
              </a:rPr>
              <a:t>des OT normands</a:t>
            </a:r>
            <a:endParaRPr/>
          </a:p>
        </p:txBody>
      </p:sp>
      <p:sp>
        <p:nvSpPr>
          <p:cNvPr id="210" name="Google Shape;210;p1"/>
          <p:cNvSpPr txBox="1"/>
          <p:nvPr/>
        </p:nvSpPr>
        <p:spPr>
          <a:xfrm>
            <a:off x="8337904" y="6354700"/>
            <a:ext cx="1254903" cy="765166"/>
          </a:xfrm>
          <a:prstGeom prst="rect">
            <a:avLst/>
          </a:prstGeom>
          <a:noFill/>
          <a:ln>
            <a:noFill/>
          </a:ln>
        </p:spPr>
        <p:txBody>
          <a:bodyPr spcFirstLastPara="1" wrap="square" lIns="0" tIns="0" rIns="0" bIns="0" anchor="t" anchorCtr="0">
            <a:spAutoFit/>
          </a:bodyPr>
          <a:lstStyle/>
          <a:p>
            <a:pPr marL="0" marR="0" lvl="0" indent="0" algn="ctr" rtl="0">
              <a:lnSpc>
                <a:spcPct val="103963"/>
              </a:lnSpc>
              <a:spcBef>
                <a:spcPts val="0"/>
              </a:spcBef>
              <a:spcAft>
                <a:spcPts val="0"/>
              </a:spcAft>
              <a:buNone/>
            </a:pPr>
            <a:r>
              <a:rPr lang="en-US" sz="1741" b="0" i="0" u="none" strike="noStrike" cap="none">
                <a:solidFill>
                  <a:srgbClr val="FFFFFF"/>
                </a:solidFill>
                <a:latin typeface="Montserrat ExtraBold"/>
                <a:ea typeface="Montserrat ExtraBold"/>
                <a:cs typeface="Montserrat ExtraBold"/>
                <a:sym typeface="Montserrat ExtraBold"/>
              </a:rPr>
              <a:t>Mercredi</a:t>
            </a:r>
            <a:endParaRPr/>
          </a:p>
          <a:p>
            <a:pPr marL="0" marR="0" lvl="0" indent="0" algn="ctr" rtl="0">
              <a:lnSpc>
                <a:spcPct val="104022"/>
              </a:lnSpc>
              <a:spcBef>
                <a:spcPts val="0"/>
              </a:spcBef>
              <a:spcAft>
                <a:spcPts val="0"/>
              </a:spcAft>
              <a:buNone/>
            </a:pPr>
            <a:r>
              <a:rPr lang="en-US" sz="1989" b="0" i="0" u="none" strike="noStrike" cap="none">
                <a:solidFill>
                  <a:srgbClr val="FFFFFF"/>
                </a:solidFill>
                <a:latin typeface="Montserrat ExtraBold"/>
                <a:ea typeface="Montserrat ExtraBold"/>
                <a:cs typeface="Montserrat ExtraBold"/>
                <a:sym typeface="Montserrat ExtraBold"/>
              </a:rPr>
              <a:t>05/04</a:t>
            </a:r>
            <a:endParaRPr/>
          </a:p>
          <a:p>
            <a:pPr marL="0" marR="0" lvl="0" indent="0" algn="ctr" rtl="0">
              <a:lnSpc>
                <a:spcPct val="104022"/>
              </a:lnSpc>
              <a:spcBef>
                <a:spcPts val="0"/>
              </a:spcBef>
              <a:spcAft>
                <a:spcPts val="0"/>
              </a:spcAft>
              <a:buNone/>
            </a:pPr>
            <a:r>
              <a:rPr lang="en-US" sz="1989" b="0" i="0" u="none" strike="noStrike" cap="none">
                <a:solidFill>
                  <a:srgbClr val="FFFFFF"/>
                </a:solidFill>
                <a:latin typeface="Montserrat ExtraBold"/>
                <a:ea typeface="Montserrat ExtraBold"/>
                <a:cs typeface="Montserrat ExtraBold"/>
                <a:sym typeface="Montserrat ExtraBold"/>
              </a:rPr>
              <a:t>2023</a:t>
            </a:r>
            <a:endParaRPr/>
          </a:p>
        </p:txBody>
      </p:sp>
      <p:sp>
        <p:nvSpPr>
          <p:cNvPr id="211" name="Google Shape;211;p1"/>
          <p:cNvSpPr txBox="1"/>
          <p:nvPr/>
        </p:nvSpPr>
        <p:spPr>
          <a:xfrm>
            <a:off x="8337904" y="5796145"/>
            <a:ext cx="1254903" cy="349374"/>
          </a:xfrm>
          <a:prstGeom prst="rect">
            <a:avLst/>
          </a:prstGeom>
          <a:noFill/>
          <a:ln>
            <a:noFill/>
          </a:ln>
        </p:spPr>
        <p:txBody>
          <a:bodyPr spcFirstLastPara="1" wrap="square" lIns="0" tIns="0" rIns="0" bIns="0" anchor="t" anchorCtr="0">
            <a:spAutoFit/>
          </a:bodyPr>
          <a:lstStyle/>
          <a:p>
            <a:pPr marL="0" marR="0" lvl="0" indent="0" algn="ctr" rtl="0">
              <a:lnSpc>
                <a:spcPct val="134995"/>
              </a:lnSpc>
              <a:spcBef>
                <a:spcPts val="0"/>
              </a:spcBef>
              <a:spcAft>
                <a:spcPts val="0"/>
              </a:spcAft>
              <a:buNone/>
            </a:pPr>
            <a:r>
              <a:rPr lang="en-US" sz="2126" b="0" i="0" u="none" strike="noStrike" cap="none">
                <a:solidFill>
                  <a:srgbClr val="EF501F"/>
                </a:solidFill>
                <a:latin typeface="Montserrat ExtraBold"/>
                <a:ea typeface="Montserrat ExtraBold"/>
                <a:cs typeface="Montserrat ExtraBold"/>
                <a:sym typeface="Montserrat ExtraBold"/>
              </a:rPr>
              <a:t>EVREUX</a:t>
            </a:r>
            <a:endParaRPr/>
          </a:p>
        </p:txBody>
      </p:sp>
      <p:sp>
        <p:nvSpPr>
          <p:cNvPr id="212" name="Google Shape;212;p1"/>
          <p:cNvSpPr txBox="1"/>
          <p:nvPr/>
        </p:nvSpPr>
        <p:spPr>
          <a:xfrm>
            <a:off x="1617223" y="6870058"/>
            <a:ext cx="200754" cy="284119"/>
          </a:xfrm>
          <a:prstGeom prst="rect">
            <a:avLst/>
          </a:prstGeom>
          <a:noFill/>
          <a:ln>
            <a:noFill/>
          </a:ln>
        </p:spPr>
        <p:txBody>
          <a:bodyPr spcFirstLastPara="1" wrap="square" lIns="0" tIns="0" rIns="0" bIns="0" anchor="t" anchorCtr="0">
            <a:spAutoFit/>
          </a:bodyPr>
          <a:lstStyle/>
          <a:p>
            <a:pPr marL="0" marR="0" lvl="0" indent="0" algn="ctr" rtl="0">
              <a:lnSpc>
                <a:spcPct val="135011"/>
              </a:lnSpc>
              <a:spcBef>
                <a:spcPts val="0"/>
              </a:spcBef>
              <a:spcAft>
                <a:spcPts val="0"/>
              </a:spcAft>
              <a:buNone/>
            </a:pPr>
            <a:r>
              <a:rPr lang="en-US" sz="1708" b="1" i="0" u="none" strike="noStrike" cap="none">
                <a:solidFill>
                  <a:srgbClr val="EF501F"/>
                </a:solidFill>
                <a:latin typeface="Montserrat"/>
                <a:ea typeface="Montserrat"/>
                <a:cs typeface="Montserrat"/>
                <a:sym typeface="Montserrat"/>
              </a:rPr>
              <a:t>&amp;</a:t>
            </a:r>
            <a:endParaRPr/>
          </a:p>
        </p:txBody>
      </p:sp>
      <p:sp>
        <p:nvSpPr>
          <p:cNvPr id="213" name="Google Shape;213;p1"/>
          <p:cNvSpPr txBox="1"/>
          <p:nvPr/>
        </p:nvSpPr>
        <p:spPr>
          <a:xfrm>
            <a:off x="859186" y="6490760"/>
            <a:ext cx="1850444" cy="262260"/>
          </a:xfrm>
          <a:prstGeom prst="rect">
            <a:avLst/>
          </a:prstGeom>
          <a:noFill/>
          <a:ln>
            <a:noFill/>
          </a:ln>
        </p:spPr>
        <p:txBody>
          <a:bodyPr spcFirstLastPara="1" wrap="square" lIns="0" tIns="0" rIns="0" bIns="0" anchor="t" anchorCtr="0">
            <a:spAutoFit/>
          </a:bodyPr>
          <a:lstStyle/>
          <a:p>
            <a:pPr marL="0" marR="0" lvl="0" indent="0" algn="l" rtl="0">
              <a:lnSpc>
                <a:spcPct val="135062"/>
              </a:lnSpc>
              <a:spcBef>
                <a:spcPts val="0"/>
              </a:spcBef>
              <a:spcAft>
                <a:spcPts val="0"/>
              </a:spcAft>
              <a:buNone/>
            </a:pPr>
            <a:r>
              <a:rPr lang="en-US" sz="1600" b="0" i="0" u="none" strike="noStrike" cap="none">
                <a:solidFill>
                  <a:srgbClr val="FFFFFF"/>
                </a:solidFill>
                <a:latin typeface="Montserrat ExtraBold"/>
                <a:ea typeface="Montserrat ExtraBold"/>
                <a:cs typeface="Montserrat ExtraBold"/>
                <a:sym typeface="Montserrat ExtraBold"/>
              </a:rPr>
              <a:t>Co-organisation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EBC9A"/>
        </a:solidFill>
        <a:effectLst/>
      </p:bgPr>
    </p:bg>
    <p:spTree>
      <p:nvGrpSpPr>
        <p:cNvPr id="1" name="Shape 431"/>
        <p:cNvGrpSpPr/>
        <p:nvPr/>
      </p:nvGrpSpPr>
      <p:grpSpPr>
        <a:xfrm>
          <a:off x="0" y="0"/>
          <a:ext cx="0" cy="0"/>
          <a:chOff x="0" y="0"/>
          <a:chExt cx="0" cy="0"/>
        </a:xfrm>
      </p:grpSpPr>
      <p:sp>
        <p:nvSpPr>
          <p:cNvPr id="432" name="Google Shape;432;g22b3b1a5653_0_266"/>
          <p:cNvSpPr txBox="1">
            <a:spLocks noGrp="1"/>
          </p:cNvSpPr>
          <p:nvPr>
            <p:ph type="ctrTitle"/>
          </p:nvPr>
        </p:nvSpPr>
        <p:spPr>
          <a:xfrm>
            <a:off x="491540" y="5335490"/>
            <a:ext cx="7315200" cy="509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800"/>
              <a:buFont typeface="Arial"/>
              <a:buNone/>
            </a:pPr>
            <a:r>
              <a:rPr lang="en-US" sz="4800">
                <a:solidFill>
                  <a:schemeClr val="lt1"/>
                </a:solidFill>
              </a:rPr>
              <a:t>CONTEXTE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2b3b1a5653_0_271"/>
          <p:cNvSpPr txBox="1">
            <a:spLocks noGrp="1"/>
          </p:cNvSpPr>
          <p:nvPr>
            <p:ph type="ctrTitle"/>
          </p:nvPr>
        </p:nvSpPr>
        <p:spPr>
          <a:xfrm>
            <a:off x="575144" y="542297"/>
            <a:ext cx="7315200" cy="509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D563A"/>
              </a:buClr>
              <a:buSzPts val="2000"/>
              <a:buFont typeface="Arial"/>
              <a:buNone/>
            </a:pPr>
            <a:r>
              <a:rPr lang="en-US"/>
              <a:t>CONTEXTE</a:t>
            </a:r>
            <a:endParaRPr/>
          </a:p>
        </p:txBody>
      </p:sp>
      <p:sp>
        <p:nvSpPr>
          <p:cNvPr id="439" name="Google Shape;439;g22b3b1a5653_0_271"/>
          <p:cNvSpPr txBox="1"/>
          <p:nvPr/>
        </p:nvSpPr>
        <p:spPr>
          <a:xfrm>
            <a:off x="575151" y="2459750"/>
            <a:ext cx="5406000" cy="3924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En 2021, Rouen devient l’unique ville française à être distinguée </a:t>
            </a:r>
            <a:r>
              <a:rPr lang="en-US" sz="1800" b="1">
                <a:solidFill>
                  <a:srgbClr val="000000"/>
                </a:solidFill>
                <a:latin typeface="Arial"/>
                <a:ea typeface="Arial"/>
                <a:cs typeface="Arial"/>
                <a:sym typeface="Arial"/>
              </a:rPr>
              <a:t>ville créative par l’UNESCO en matière de gastronomie</a:t>
            </a:r>
            <a:r>
              <a:rPr lang="en-US" sz="1800">
                <a:solidFill>
                  <a:srgbClr val="000000"/>
                </a:solidFill>
                <a:latin typeface="Arial"/>
                <a:ea typeface="Arial"/>
                <a:cs typeface="Arial"/>
                <a:sym typeface="Arial"/>
              </a:rPr>
              <a:t>.</a:t>
            </a:r>
            <a:endParaRPr/>
          </a:p>
          <a:p>
            <a:pPr marL="0" marR="0" lvl="0" indent="0" algn="l" rtl="0">
              <a:spcBef>
                <a:spcPts val="0"/>
              </a:spcBef>
              <a:spcAft>
                <a:spcPts val="0"/>
              </a:spcAft>
              <a:buNone/>
            </a:pPr>
            <a:endParaRPr sz="1800">
              <a:solidFill>
                <a:srgbClr val="000000"/>
              </a:solidFill>
              <a:latin typeface="Arial"/>
              <a:ea typeface="Arial"/>
              <a:cs typeface="Arial"/>
              <a:sym typeface="Arial"/>
            </a:endParaRPr>
          </a:p>
          <a:p>
            <a:pPr marL="285750" marR="0" lvl="0" indent="-285750" algn="l" rtl="0">
              <a:spcBef>
                <a:spcPts val="600"/>
              </a:spcBef>
              <a:spcAft>
                <a:spcPts val="0"/>
              </a:spcAft>
              <a:buClr>
                <a:srgbClr val="C1DDEA"/>
              </a:buClr>
              <a:buSzPts val="1800"/>
              <a:buFont typeface="Arial"/>
              <a:buChar char="•"/>
            </a:pPr>
            <a:r>
              <a:rPr lang="en-US" sz="1800">
                <a:solidFill>
                  <a:schemeClr val="dk1"/>
                </a:solidFill>
                <a:latin typeface="Arial"/>
                <a:ea typeface="Arial"/>
                <a:cs typeface="Arial"/>
                <a:sym typeface="Arial"/>
              </a:rPr>
              <a:t>Réseau des villes créatives de l’UNESCO</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créé en 2004</a:t>
            </a:r>
            <a:endParaRPr/>
          </a:p>
          <a:p>
            <a:pPr marL="285750" marR="0" lvl="0" indent="-285750" algn="l" rtl="0">
              <a:spcBef>
                <a:spcPts val="600"/>
              </a:spcBef>
              <a:spcAft>
                <a:spcPts val="0"/>
              </a:spcAft>
              <a:buClr>
                <a:srgbClr val="C1DDEA"/>
              </a:buClr>
              <a:buSzPts val="1800"/>
              <a:buFont typeface="Arial"/>
              <a:buChar char="•"/>
            </a:pPr>
            <a:r>
              <a:rPr lang="en-US" sz="1800">
                <a:solidFill>
                  <a:schemeClr val="dk1"/>
                </a:solidFill>
                <a:latin typeface="Arial"/>
                <a:ea typeface="Arial"/>
                <a:cs typeface="Arial"/>
                <a:sym typeface="Arial"/>
              </a:rPr>
              <a:t>L’objectif : promouvoir la coopération entre</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les villes ayant identifié la créativité comme un facteur stratégique du développement urbain durable</a:t>
            </a:r>
            <a:endParaRPr sz="1800">
              <a:solidFill>
                <a:schemeClr val="dk1"/>
              </a:solidFill>
              <a:latin typeface="Arial"/>
              <a:ea typeface="Arial"/>
              <a:cs typeface="Arial"/>
              <a:sym typeface="Arial"/>
            </a:endParaRPr>
          </a:p>
          <a:p>
            <a:pPr marL="285750" marR="0" lvl="0" indent="-285750" algn="l" rtl="0">
              <a:spcBef>
                <a:spcPts val="600"/>
              </a:spcBef>
              <a:spcAft>
                <a:spcPts val="0"/>
              </a:spcAft>
              <a:buClr>
                <a:srgbClr val="C1DDEA"/>
              </a:buClr>
              <a:buSzPts val="1800"/>
              <a:buFont typeface="Arial"/>
              <a:buChar char="•"/>
            </a:pPr>
            <a:r>
              <a:rPr lang="en-US" sz="1800">
                <a:solidFill>
                  <a:schemeClr val="dk1"/>
                </a:solidFill>
                <a:latin typeface="Arial"/>
                <a:ea typeface="Arial"/>
                <a:cs typeface="Arial"/>
                <a:sym typeface="Arial"/>
              </a:rPr>
              <a:t>7 domaines créatifs (artisanat et arts populaires, arts numériques, cinéma, design, gastronomie, littérature, et musique)</a:t>
            </a:r>
            <a:endParaRPr sz="1800">
              <a:solidFill>
                <a:schemeClr val="dk1"/>
              </a:solidFill>
              <a:latin typeface="Arial"/>
              <a:ea typeface="Arial"/>
              <a:cs typeface="Arial"/>
              <a:sym typeface="Arial"/>
            </a:endParaRPr>
          </a:p>
        </p:txBody>
      </p:sp>
      <p:pic>
        <p:nvPicPr>
          <p:cNvPr id="440" name="Google Shape;440;g22b3b1a5653_0_271"/>
          <p:cNvPicPr preferRelativeResize="0"/>
          <p:nvPr/>
        </p:nvPicPr>
        <p:blipFill rotWithShape="1">
          <a:blip r:embed="rId3">
            <a:alphaModFix/>
          </a:blip>
          <a:srcRect/>
          <a:stretch/>
        </p:blipFill>
        <p:spPr>
          <a:xfrm>
            <a:off x="8582682" y="382656"/>
            <a:ext cx="595773" cy="769480"/>
          </a:xfrm>
          <a:prstGeom prst="rect">
            <a:avLst/>
          </a:prstGeom>
          <a:noFill/>
          <a:ln>
            <a:noFill/>
          </a:ln>
        </p:spPr>
      </p:pic>
      <p:pic>
        <p:nvPicPr>
          <p:cNvPr id="441" name="Google Shape;441;g22b3b1a5653_0_271"/>
          <p:cNvPicPr preferRelativeResize="0"/>
          <p:nvPr/>
        </p:nvPicPr>
        <p:blipFill rotWithShape="1">
          <a:blip r:embed="rId4">
            <a:alphaModFix/>
          </a:blip>
          <a:srcRect/>
          <a:stretch/>
        </p:blipFill>
        <p:spPr>
          <a:xfrm>
            <a:off x="6629744" y="5471119"/>
            <a:ext cx="2559234" cy="880803"/>
          </a:xfrm>
          <a:prstGeom prst="rect">
            <a:avLst/>
          </a:prstGeom>
          <a:noFill/>
          <a:ln>
            <a:noFill/>
          </a:ln>
        </p:spPr>
      </p:pic>
      <p:sp>
        <p:nvSpPr>
          <p:cNvPr id="442" name="Google Shape;442;g22b3b1a5653_0_271"/>
          <p:cNvSpPr txBox="1"/>
          <p:nvPr/>
        </p:nvSpPr>
        <p:spPr>
          <a:xfrm>
            <a:off x="575144" y="1412812"/>
            <a:ext cx="86139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1C1C1A"/>
                </a:solidFill>
                <a:latin typeface="Arial"/>
                <a:ea typeface="Arial"/>
                <a:cs typeface="Arial"/>
                <a:sym typeface="Arial"/>
              </a:rPr>
              <a:t>Rouen Tourisme travaille sa communication et ses offres de la destination autour</a:t>
            </a:r>
            <a:br>
              <a:rPr lang="en-US" sz="1800">
                <a:solidFill>
                  <a:srgbClr val="1C1C1A"/>
                </a:solidFill>
                <a:latin typeface="Arial"/>
                <a:ea typeface="Arial"/>
                <a:cs typeface="Arial"/>
                <a:sym typeface="Arial"/>
              </a:rPr>
            </a:br>
            <a:r>
              <a:rPr lang="en-US" sz="1800">
                <a:solidFill>
                  <a:srgbClr val="1C1C1A"/>
                </a:solidFill>
                <a:latin typeface="Arial"/>
                <a:ea typeface="Arial"/>
                <a:cs typeface="Arial"/>
                <a:sym typeface="Arial"/>
              </a:rPr>
              <a:t>de </a:t>
            </a:r>
            <a:r>
              <a:rPr lang="en-US" sz="1800" b="1">
                <a:solidFill>
                  <a:srgbClr val="1C1C1A"/>
                </a:solidFill>
                <a:latin typeface="Arial"/>
                <a:ea typeface="Arial"/>
                <a:cs typeface="Arial"/>
                <a:sym typeface="Arial"/>
              </a:rPr>
              <a:t>5 patrimoines </a:t>
            </a:r>
            <a:r>
              <a:rPr lang="en-US" sz="1800">
                <a:solidFill>
                  <a:srgbClr val="1C1C1A"/>
                </a:solidFill>
                <a:latin typeface="Arial"/>
                <a:ea typeface="Arial"/>
                <a:cs typeface="Arial"/>
                <a:sym typeface="Arial"/>
              </a:rPr>
              <a:t>: historique, artistique, naturel, industriel et gastronomique.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2b3b1a5653_0_280"/>
          <p:cNvSpPr txBox="1">
            <a:spLocks noGrp="1"/>
          </p:cNvSpPr>
          <p:nvPr>
            <p:ph type="ctrTitle"/>
          </p:nvPr>
        </p:nvSpPr>
        <p:spPr>
          <a:xfrm>
            <a:off x="575144" y="542297"/>
            <a:ext cx="7315200" cy="509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D563A"/>
              </a:buClr>
              <a:buSzPts val="2000"/>
              <a:buFont typeface="Arial"/>
              <a:buNone/>
            </a:pPr>
            <a:r>
              <a:rPr lang="en-US"/>
              <a:t>CONTEXTE</a:t>
            </a:r>
            <a:endParaRPr/>
          </a:p>
        </p:txBody>
      </p:sp>
      <p:sp>
        <p:nvSpPr>
          <p:cNvPr id="449" name="Google Shape;449;g22b3b1a5653_0_280"/>
          <p:cNvSpPr txBox="1"/>
          <p:nvPr/>
        </p:nvSpPr>
        <p:spPr>
          <a:xfrm>
            <a:off x="575151" y="1263550"/>
            <a:ext cx="5424600" cy="51411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1">
                <a:solidFill>
                  <a:srgbClr val="005084"/>
                </a:solidFill>
                <a:latin typeface="Arial"/>
                <a:ea typeface="Arial"/>
                <a:cs typeface="Arial"/>
                <a:sym typeface="Arial"/>
              </a:rPr>
              <a:t>Actions mises en place</a:t>
            </a:r>
            <a:endParaRPr/>
          </a:p>
          <a:p>
            <a:pPr marL="0" marR="0" lvl="0" indent="0" algn="l" rtl="0">
              <a:lnSpc>
                <a:spcPct val="150000"/>
              </a:lnSpc>
              <a:spcBef>
                <a:spcPts val="0"/>
              </a:spcBef>
              <a:spcAft>
                <a:spcPts val="0"/>
              </a:spcAft>
              <a:buNone/>
            </a:pPr>
            <a:endParaRPr sz="14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Rouen Tourisme souhaite </a:t>
            </a:r>
            <a:r>
              <a:rPr lang="en-US" sz="1800" b="1">
                <a:solidFill>
                  <a:schemeClr val="dk1"/>
                </a:solidFill>
                <a:latin typeface="Arial"/>
                <a:ea typeface="Arial"/>
                <a:cs typeface="Arial"/>
                <a:sym typeface="Arial"/>
              </a:rPr>
              <a:t>valoriser son patrimoine gastronomique</a:t>
            </a:r>
            <a:r>
              <a:rPr lang="en-US" sz="1800">
                <a:solidFill>
                  <a:schemeClr val="dk1"/>
                </a:solidFill>
                <a:latin typeface="Arial"/>
                <a:ea typeface="Arial"/>
                <a:cs typeface="Arial"/>
                <a:sym typeface="Arial"/>
              </a:rPr>
              <a:t> et les </a:t>
            </a:r>
            <a:r>
              <a:rPr lang="en-US" sz="1800" b="1">
                <a:solidFill>
                  <a:schemeClr val="dk1"/>
                </a:solidFill>
                <a:latin typeface="Arial"/>
                <a:ea typeface="Arial"/>
                <a:cs typeface="Arial"/>
                <a:sym typeface="Arial"/>
              </a:rPr>
              <a:t>expériences</a:t>
            </a:r>
            <a:r>
              <a:rPr lang="en-US" sz="1800">
                <a:solidFill>
                  <a:schemeClr val="dk1"/>
                </a:solidFill>
                <a:latin typeface="Arial"/>
                <a:ea typeface="Arial"/>
                <a:cs typeface="Arial"/>
                <a:sym typeface="Arial"/>
              </a:rPr>
              <a:t> qui en découlent en prenant en compte ces nouveaux modes de consommation d’information et de rapport personnel à la cuisine. </a:t>
            </a:r>
            <a:endParaRPr/>
          </a:p>
          <a:p>
            <a:pPr marL="0" marR="0" lvl="0" indent="0" algn="l" rtl="0">
              <a:lnSpc>
                <a:spcPct val="150000"/>
              </a:lnSpc>
              <a:spcBef>
                <a:spcPts val="0"/>
              </a:spcBef>
              <a:spcAft>
                <a:spcPts val="0"/>
              </a:spcAft>
              <a:buNone/>
            </a:pPr>
            <a:endParaRPr sz="1400">
              <a:solidFill>
                <a:schemeClr val="dk1"/>
              </a:solidFill>
              <a:latin typeface="Arial"/>
              <a:ea typeface="Arial"/>
              <a:cs typeface="Arial"/>
              <a:sym typeface="Arial"/>
            </a:endParaRPr>
          </a:p>
          <a:p>
            <a:pPr marL="285750" marR="0" lvl="0" indent="-285750" algn="l" rtl="0">
              <a:spcBef>
                <a:spcPts val="600"/>
              </a:spcBef>
              <a:spcAft>
                <a:spcPts val="0"/>
              </a:spcAft>
              <a:buClr>
                <a:srgbClr val="C1DDEA"/>
              </a:buClr>
              <a:buSzPts val="1800"/>
              <a:buFont typeface="Arial"/>
              <a:buChar char="•"/>
            </a:pPr>
            <a:r>
              <a:rPr lang="en-US" sz="1800">
                <a:solidFill>
                  <a:schemeClr val="dk1"/>
                </a:solidFill>
                <a:latin typeface="Arial"/>
                <a:ea typeface="Arial"/>
                <a:cs typeface="Arial"/>
                <a:sym typeface="Arial"/>
              </a:rPr>
              <a:t>Visite Rouen Gourmande</a:t>
            </a:r>
            <a:endParaRPr sz="1800">
              <a:solidFill>
                <a:schemeClr val="dk1"/>
              </a:solidFill>
              <a:latin typeface="Arial"/>
              <a:ea typeface="Arial"/>
              <a:cs typeface="Arial"/>
              <a:sym typeface="Arial"/>
            </a:endParaRPr>
          </a:p>
          <a:p>
            <a:pPr marL="285750" marR="0" lvl="0" indent="-285750" algn="l" rtl="0">
              <a:spcBef>
                <a:spcPts val="600"/>
              </a:spcBef>
              <a:spcAft>
                <a:spcPts val="0"/>
              </a:spcAft>
              <a:buClr>
                <a:srgbClr val="C1DDEA"/>
              </a:buClr>
              <a:buSzPts val="1800"/>
              <a:buFont typeface="Arial"/>
              <a:buChar char="•"/>
            </a:pPr>
            <a:r>
              <a:rPr lang="en-US" sz="1800">
                <a:solidFill>
                  <a:schemeClr val="dk1"/>
                </a:solidFill>
                <a:latin typeface="Arial"/>
                <a:ea typeface="Arial"/>
                <a:cs typeface="Arial"/>
                <a:sym typeface="Arial"/>
              </a:rPr>
              <a:t>Création de la brochure Rouen à Table</a:t>
            </a:r>
            <a:endParaRPr/>
          </a:p>
          <a:p>
            <a:pPr marL="285750" marR="0" lvl="0" indent="-285750" algn="l" rtl="0">
              <a:spcBef>
                <a:spcPts val="600"/>
              </a:spcBef>
              <a:spcAft>
                <a:spcPts val="0"/>
              </a:spcAft>
              <a:buClr>
                <a:srgbClr val="C1DDEA"/>
              </a:buClr>
              <a:buSzPts val="1800"/>
              <a:buFont typeface="Arial"/>
              <a:buChar char="•"/>
            </a:pPr>
            <a:r>
              <a:rPr lang="en-US" sz="1800">
                <a:solidFill>
                  <a:schemeClr val="dk1"/>
                </a:solidFill>
                <a:latin typeface="Arial"/>
                <a:ea typeface="Arial"/>
                <a:cs typeface="Arial"/>
                <a:sym typeface="Arial"/>
              </a:rPr>
              <a:t>Spécialités de territoire en vente en boutique</a:t>
            </a:r>
            <a:endParaRPr/>
          </a:p>
          <a:p>
            <a:pPr marL="285750" marR="0" lvl="0" indent="-285750" algn="l" rtl="0">
              <a:spcBef>
                <a:spcPts val="600"/>
              </a:spcBef>
              <a:spcAft>
                <a:spcPts val="0"/>
              </a:spcAft>
              <a:buClr>
                <a:srgbClr val="C1DDEA"/>
              </a:buClr>
              <a:buSzPts val="1800"/>
              <a:buFont typeface="Arial"/>
              <a:buChar char="•"/>
            </a:pPr>
            <a:r>
              <a:rPr lang="en-US" sz="1800">
                <a:solidFill>
                  <a:schemeClr val="dk1"/>
                </a:solidFill>
                <a:latin typeface="Arial"/>
                <a:ea typeface="Arial"/>
                <a:cs typeface="Arial"/>
                <a:sym typeface="Arial"/>
              </a:rPr>
              <a:t>Volonté de lancer des dîners dans des lieux insolites</a:t>
            </a:r>
            <a:endParaRPr/>
          </a:p>
          <a:p>
            <a:pPr marL="285750" marR="0" lvl="0" indent="-285750" algn="l" rtl="0">
              <a:spcBef>
                <a:spcPts val="600"/>
              </a:spcBef>
              <a:spcAft>
                <a:spcPts val="0"/>
              </a:spcAft>
              <a:buClr>
                <a:srgbClr val="C1DDEA"/>
              </a:buClr>
              <a:buSzPts val="1800"/>
              <a:buFont typeface="Arial"/>
              <a:buChar char="•"/>
            </a:pPr>
            <a:r>
              <a:rPr lang="en-US" sz="1800">
                <a:solidFill>
                  <a:schemeClr val="dk1"/>
                </a:solidFill>
                <a:latin typeface="Arial"/>
                <a:ea typeface="Arial"/>
                <a:cs typeface="Arial"/>
                <a:sym typeface="Arial"/>
              </a:rPr>
              <a:t>Série de 20 vidéos pour mettre en avant les restaurateurs, les chefs et artisans de bouche du Club des Toques rouennais, les producteurs…</a:t>
            </a:r>
            <a:endParaRPr/>
          </a:p>
        </p:txBody>
      </p:sp>
      <p:pic>
        <p:nvPicPr>
          <p:cNvPr id="450" name="Google Shape;450;g22b3b1a5653_0_280"/>
          <p:cNvPicPr preferRelativeResize="0"/>
          <p:nvPr/>
        </p:nvPicPr>
        <p:blipFill rotWithShape="1">
          <a:blip r:embed="rId3">
            <a:alphaModFix/>
          </a:blip>
          <a:srcRect/>
          <a:stretch/>
        </p:blipFill>
        <p:spPr>
          <a:xfrm>
            <a:off x="8582682" y="382656"/>
            <a:ext cx="595773" cy="769480"/>
          </a:xfrm>
          <a:prstGeom prst="rect">
            <a:avLst/>
          </a:prstGeom>
          <a:noFill/>
          <a:ln>
            <a:noFill/>
          </a:ln>
        </p:spPr>
      </p:pic>
      <p:pic>
        <p:nvPicPr>
          <p:cNvPr id="451" name="Google Shape;451;g22b3b1a5653_0_280"/>
          <p:cNvPicPr preferRelativeResize="0"/>
          <p:nvPr/>
        </p:nvPicPr>
        <p:blipFill rotWithShape="1">
          <a:blip r:embed="rId4">
            <a:alphaModFix/>
          </a:blip>
          <a:srcRect/>
          <a:stretch/>
        </p:blipFill>
        <p:spPr>
          <a:xfrm>
            <a:off x="6719622" y="5758140"/>
            <a:ext cx="2559234" cy="880803"/>
          </a:xfrm>
          <a:prstGeom prst="rect">
            <a:avLst/>
          </a:prstGeom>
          <a:noFill/>
          <a:ln>
            <a:noFill/>
          </a:ln>
        </p:spPr>
      </p:pic>
      <p:pic>
        <p:nvPicPr>
          <p:cNvPr id="452" name="Google Shape;452;g22b3b1a5653_0_280"/>
          <p:cNvPicPr preferRelativeResize="0"/>
          <p:nvPr/>
        </p:nvPicPr>
        <p:blipFill rotWithShape="1">
          <a:blip r:embed="rId5">
            <a:alphaModFix/>
          </a:blip>
          <a:srcRect/>
          <a:stretch/>
        </p:blipFill>
        <p:spPr>
          <a:xfrm>
            <a:off x="6675290" y="1838663"/>
            <a:ext cx="2725027" cy="272840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084"/>
        </a:solidFill>
        <a:effectLst/>
      </p:bgPr>
    </p:bg>
    <p:spTree>
      <p:nvGrpSpPr>
        <p:cNvPr id="1" name="Shape 457"/>
        <p:cNvGrpSpPr/>
        <p:nvPr/>
      </p:nvGrpSpPr>
      <p:grpSpPr>
        <a:xfrm>
          <a:off x="0" y="0"/>
          <a:ext cx="0" cy="0"/>
          <a:chOff x="0" y="0"/>
          <a:chExt cx="0" cy="0"/>
        </a:xfrm>
      </p:grpSpPr>
      <p:sp>
        <p:nvSpPr>
          <p:cNvPr id="458" name="Google Shape;458;g22b3b1a5653_0_289"/>
          <p:cNvSpPr txBox="1">
            <a:spLocks noGrp="1"/>
          </p:cNvSpPr>
          <p:nvPr>
            <p:ph type="ctrTitle"/>
          </p:nvPr>
        </p:nvSpPr>
        <p:spPr>
          <a:xfrm>
            <a:off x="491540" y="5335490"/>
            <a:ext cx="7315200" cy="509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800"/>
              <a:buFont typeface="Arial"/>
              <a:buNone/>
            </a:pPr>
            <a:r>
              <a:rPr lang="en-US" sz="4800">
                <a:solidFill>
                  <a:schemeClr val="lt1"/>
                </a:solidFill>
              </a:rPr>
              <a:t>ROUEN À TABLE</a:t>
            </a:r>
            <a:br>
              <a:rPr lang="en-US" sz="4800">
                <a:solidFill>
                  <a:schemeClr val="lt1"/>
                </a:solidFill>
              </a:rPr>
            </a:br>
            <a:r>
              <a:rPr lang="en-US" sz="4800">
                <a:solidFill>
                  <a:schemeClr val="lt1"/>
                </a:solidFill>
              </a:rPr>
              <a:t>AVEC LE CHEF DAMIEN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22b3b1a5653_0_294"/>
          <p:cNvSpPr txBox="1">
            <a:spLocks noGrp="1"/>
          </p:cNvSpPr>
          <p:nvPr>
            <p:ph type="ctrTitle"/>
          </p:nvPr>
        </p:nvSpPr>
        <p:spPr>
          <a:xfrm>
            <a:off x="575144" y="542297"/>
            <a:ext cx="7315200" cy="509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D563A"/>
              </a:buClr>
              <a:buSzPts val="2000"/>
              <a:buFont typeface="Arial"/>
              <a:buNone/>
            </a:pPr>
            <a:r>
              <a:rPr lang="en-US"/>
              <a:t>DAMIEN DUQUESNE</a:t>
            </a:r>
            <a:endParaRPr/>
          </a:p>
        </p:txBody>
      </p:sp>
      <p:sp>
        <p:nvSpPr>
          <p:cNvPr id="465" name="Google Shape;465;g22b3b1a5653_0_294"/>
          <p:cNvSpPr txBox="1"/>
          <p:nvPr/>
        </p:nvSpPr>
        <p:spPr>
          <a:xfrm>
            <a:off x="575150" y="1450525"/>
            <a:ext cx="5889900" cy="6326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Rouen Tourisme s’est associé à Damien Duquesne, plus connu sous le nom de </a:t>
            </a:r>
            <a:r>
              <a:rPr lang="en-US" sz="1800" b="1">
                <a:solidFill>
                  <a:srgbClr val="000000"/>
                </a:solidFill>
                <a:latin typeface="Arial"/>
                <a:ea typeface="Arial"/>
                <a:cs typeface="Arial"/>
                <a:sym typeface="Arial"/>
              </a:rPr>
              <a:t>Chef Damien</a:t>
            </a:r>
            <a:r>
              <a:rPr lang="en-US" sz="1800">
                <a:solidFill>
                  <a:srgbClr val="000000"/>
                </a:solidFill>
                <a:latin typeface="Arial"/>
                <a:ea typeface="Arial"/>
                <a:cs typeface="Arial"/>
                <a:sym typeface="Arial"/>
              </a:rPr>
              <a:t>, célèbre chef cuisinier, enseignant et cofondateur du site internet </a:t>
            </a:r>
            <a:r>
              <a:rPr lang="en-US" sz="1800" b="1">
                <a:solidFill>
                  <a:srgbClr val="000000"/>
                </a:solidFill>
                <a:latin typeface="Arial"/>
                <a:ea typeface="Arial"/>
                <a:cs typeface="Arial"/>
                <a:sym typeface="Arial"/>
              </a:rPr>
              <a:t>750g.com</a:t>
            </a:r>
            <a:endParaRPr/>
          </a:p>
          <a:p>
            <a:pPr marL="0" marR="0" lvl="0" indent="0" algn="l" rtl="0">
              <a:spcBef>
                <a:spcPts val="600"/>
              </a:spcBef>
              <a:spcAft>
                <a:spcPts val="0"/>
              </a:spcAft>
              <a:buNone/>
            </a:pPr>
            <a:endParaRPr sz="1800" b="1">
              <a:solidFill>
                <a:srgbClr val="000000"/>
              </a:solidFill>
              <a:latin typeface="Arial"/>
              <a:ea typeface="Arial"/>
              <a:cs typeface="Arial"/>
              <a:sym typeface="Arial"/>
            </a:endParaRPr>
          </a:p>
          <a:p>
            <a:pPr marL="285750" marR="0" lvl="0" indent="-285750" algn="l" rtl="0">
              <a:spcBef>
                <a:spcPts val="600"/>
              </a:spcBef>
              <a:spcAft>
                <a:spcPts val="0"/>
              </a:spcAft>
              <a:buClr>
                <a:srgbClr val="C1DDEA"/>
              </a:buClr>
              <a:buSzPts val="1800"/>
              <a:buFont typeface="Arial"/>
              <a:buChar char="•"/>
            </a:pPr>
            <a:r>
              <a:rPr lang="en-US" sz="1800">
                <a:solidFill>
                  <a:srgbClr val="000000"/>
                </a:solidFill>
                <a:latin typeface="Arial"/>
                <a:ea typeface="Arial"/>
                <a:cs typeface="Arial"/>
                <a:sym typeface="Arial"/>
              </a:rPr>
              <a:t>Rencontre des chefs, artisans de bouche, lieux de formation, producteurs du territoire</a:t>
            </a:r>
            <a:endParaRPr/>
          </a:p>
          <a:p>
            <a:pPr marL="285750" marR="0" lvl="0" indent="-285750" algn="l" rtl="0">
              <a:spcBef>
                <a:spcPts val="600"/>
              </a:spcBef>
              <a:spcAft>
                <a:spcPts val="0"/>
              </a:spcAft>
              <a:buClr>
                <a:srgbClr val="C1DDEA"/>
              </a:buClr>
              <a:buSzPts val="1800"/>
              <a:buFont typeface="Arial"/>
              <a:buChar char="•"/>
            </a:pPr>
            <a:r>
              <a:rPr lang="en-US" sz="1800">
                <a:solidFill>
                  <a:srgbClr val="000000"/>
                </a:solidFill>
                <a:latin typeface="Arial"/>
                <a:ea typeface="Arial"/>
                <a:cs typeface="Arial"/>
                <a:sym typeface="Arial"/>
              </a:rPr>
              <a:t>10 épisodes de 2 séquences :</a:t>
            </a:r>
            <a:endParaRPr/>
          </a:p>
          <a:p>
            <a:pPr marL="742950" marR="0" lvl="1" indent="-285750" algn="l" rtl="0">
              <a:spcBef>
                <a:spcPts val="600"/>
              </a:spcBef>
              <a:spcAft>
                <a:spcPts val="0"/>
              </a:spcAft>
              <a:buClr>
                <a:srgbClr val="C1DDEA"/>
              </a:buClr>
              <a:buSzPts val="1800"/>
              <a:buFont typeface="Arial"/>
              <a:buChar char="•"/>
            </a:pPr>
            <a:r>
              <a:rPr lang="en-US" sz="1800" b="0" i="0" u="none" strike="noStrike" cap="none">
                <a:solidFill>
                  <a:srgbClr val="000000"/>
                </a:solidFill>
                <a:latin typeface="Arial"/>
                <a:ea typeface="Arial"/>
                <a:cs typeface="Arial"/>
                <a:sym typeface="Arial"/>
              </a:rPr>
              <a:t>Rencontre avec un acteur</a:t>
            </a:r>
            <a:br>
              <a:rPr lang="en-US" sz="1800" b="0" i="0" u="none" strike="noStrike" cap="none">
                <a:solidFill>
                  <a:srgbClr val="000000"/>
                </a:solidFill>
                <a:latin typeface="Arial"/>
                <a:ea typeface="Arial"/>
                <a:cs typeface="Arial"/>
                <a:sym typeface="Arial"/>
              </a:rPr>
            </a:br>
            <a:r>
              <a:rPr lang="en-US" sz="1800" b="0" i="0" u="none" strike="noStrike" cap="none">
                <a:solidFill>
                  <a:srgbClr val="000000"/>
                </a:solidFill>
                <a:latin typeface="Arial"/>
                <a:ea typeface="Arial"/>
                <a:cs typeface="Arial"/>
                <a:sym typeface="Arial"/>
              </a:rPr>
              <a:t>de la gastronomie locale</a:t>
            </a:r>
            <a:endParaRPr/>
          </a:p>
          <a:p>
            <a:pPr marL="742950" marR="0" lvl="1" indent="-285750" algn="l" rtl="0">
              <a:spcBef>
                <a:spcPts val="600"/>
              </a:spcBef>
              <a:spcAft>
                <a:spcPts val="0"/>
              </a:spcAft>
              <a:buClr>
                <a:srgbClr val="C1DDEA"/>
              </a:buClr>
              <a:buSzPts val="1800"/>
              <a:buFont typeface="Arial"/>
              <a:buChar char="•"/>
            </a:pPr>
            <a:r>
              <a:rPr lang="en-US" sz="1800" b="0" i="0" u="none" strike="noStrike" cap="none">
                <a:solidFill>
                  <a:srgbClr val="000000"/>
                </a:solidFill>
                <a:latin typeface="Arial"/>
                <a:ea typeface="Arial"/>
                <a:cs typeface="Arial"/>
                <a:sym typeface="Arial"/>
              </a:rPr>
              <a:t>Recette à 4 mains avec des produits locaux dans la cuisine du chef ou dans un lieu en adéquation avec les valeurs du réseau Villes Créatives</a:t>
            </a:r>
            <a:endParaRPr/>
          </a:p>
          <a:p>
            <a:pPr marL="285750" marR="0" lvl="0" indent="-285750" algn="l" rtl="0">
              <a:spcBef>
                <a:spcPts val="600"/>
              </a:spcBef>
              <a:spcAft>
                <a:spcPts val="0"/>
              </a:spcAft>
              <a:buClr>
                <a:srgbClr val="C1DDEA"/>
              </a:buClr>
              <a:buSzPts val="1800"/>
              <a:buFont typeface="Arial"/>
              <a:buChar char="•"/>
            </a:pPr>
            <a:r>
              <a:rPr lang="en-US" sz="1800">
                <a:solidFill>
                  <a:srgbClr val="000000"/>
                </a:solidFill>
                <a:latin typeface="Arial"/>
                <a:ea typeface="Arial"/>
                <a:cs typeface="Arial"/>
                <a:sym typeface="Arial"/>
              </a:rPr>
              <a:t>Chaque vidéo est diffusée sur les réseaux sociaux (Facebook, Twitter, LinkedIn)</a:t>
            </a:r>
            <a:br>
              <a:rPr lang="en-US" sz="1800">
                <a:solidFill>
                  <a:srgbClr val="000000"/>
                </a:solidFill>
                <a:latin typeface="Arial"/>
                <a:ea typeface="Arial"/>
                <a:cs typeface="Arial"/>
                <a:sym typeface="Arial"/>
              </a:rPr>
            </a:br>
            <a:r>
              <a:rPr lang="en-US" sz="1800">
                <a:solidFill>
                  <a:srgbClr val="000000"/>
                </a:solidFill>
                <a:latin typeface="Arial"/>
                <a:ea typeface="Arial"/>
                <a:cs typeface="Arial"/>
                <a:sym typeface="Arial"/>
              </a:rPr>
              <a:t>+ site internet</a:t>
            </a:r>
            <a:endParaRPr sz="1800" b="1">
              <a:solidFill>
                <a:srgbClr val="000000"/>
              </a:solidFill>
              <a:latin typeface="Arial"/>
              <a:ea typeface="Arial"/>
              <a:cs typeface="Arial"/>
              <a:sym typeface="Arial"/>
            </a:endParaRPr>
          </a:p>
          <a:p>
            <a:pPr marL="0" marR="0" lvl="0" indent="0" algn="l" rtl="0">
              <a:spcBef>
                <a:spcPts val="600"/>
              </a:spcBef>
              <a:spcAft>
                <a:spcPts val="0"/>
              </a:spcAft>
              <a:buNone/>
            </a:pPr>
            <a:endParaRPr sz="1800" b="1">
              <a:solidFill>
                <a:srgbClr val="000000"/>
              </a:solidFill>
              <a:latin typeface="Arial"/>
              <a:ea typeface="Arial"/>
              <a:cs typeface="Arial"/>
              <a:sym typeface="Arial"/>
            </a:endParaRPr>
          </a:p>
          <a:p>
            <a:pPr marL="285750" marR="0" lvl="0" indent="-171450" algn="l" rtl="0">
              <a:spcBef>
                <a:spcPts val="600"/>
              </a:spcBef>
              <a:spcAft>
                <a:spcPts val="0"/>
              </a:spcAft>
              <a:buClr>
                <a:srgbClr val="C1DDEA"/>
              </a:buClr>
              <a:buSzPts val="1800"/>
              <a:buFont typeface="Arial"/>
              <a:buNone/>
            </a:pPr>
            <a:endParaRPr sz="1800">
              <a:solidFill>
                <a:schemeClr val="dk1"/>
              </a:solidFill>
              <a:latin typeface="Arial"/>
              <a:ea typeface="Arial"/>
              <a:cs typeface="Arial"/>
              <a:sym typeface="Arial"/>
            </a:endParaRPr>
          </a:p>
          <a:p>
            <a:pPr marL="0" marR="0" lvl="0" indent="0" algn="l" rtl="0">
              <a:spcBef>
                <a:spcPts val="600"/>
              </a:spcBef>
              <a:spcAft>
                <a:spcPts val="0"/>
              </a:spcAft>
              <a:buNone/>
            </a:pPr>
            <a:endParaRPr sz="1800">
              <a:solidFill>
                <a:schemeClr val="dk1"/>
              </a:solidFill>
              <a:latin typeface="Arial"/>
              <a:ea typeface="Arial"/>
              <a:cs typeface="Arial"/>
              <a:sym typeface="Arial"/>
            </a:endParaRPr>
          </a:p>
        </p:txBody>
      </p:sp>
      <p:pic>
        <p:nvPicPr>
          <p:cNvPr id="466" name="Google Shape;466;g22b3b1a5653_0_294"/>
          <p:cNvPicPr preferRelativeResize="0"/>
          <p:nvPr/>
        </p:nvPicPr>
        <p:blipFill rotWithShape="1">
          <a:blip r:embed="rId3">
            <a:alphaModFix/>
          </a:blip>
          <a:srcRect/>
          <a:stretch/>
        </p:blipFill>
        <p:spPr>
          <a:xfrm>
            <a:off x="8582682" y="382656"/>
            <a:ext cx="595773" cy="769480"/>
          </a:xfrm>
          <a:prstGeom prst="rect">
            <a:avLst/>
          </a:prstGeom>
          <a:noFill/>
          <a:ln>
            <a:noFill/>
          </a:ln>
        </p:spPr>
      </p:pic>
      <p:pic>
        <p:nvPicPr>
          <p:cNvPr id="467" name="Google Shape;467;g22b3b1a5653_0_294"/>
          <p:cNvPicPr preferRelativeResize="0"/>
          <p:nvPr/>
        </p:nvPicPr>
        <p:blipFill rotWithShape="1">
          <a:blip r:embed="rId4">
            <a:alphaModFix/>
          </a:blip>
          <a:srcRect t="7556" b="21426"/>
          <a:stretch/>
        </p:blipFill>
        <p:spPr>
          <a:xfrm>
            <a:off x="6844495" y="2418660"/>
            <a:ext cx="2347800" cy="2358600"/>
          </a:xfrm>
          <a:prstGeom prst="flowChartConnector">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22b3b1a5653_0_302"/>
          <p:cNvSpPr txBox="1">
            <a:spLocks noGrp="1"/>
          </p:cNvSpPr>
          <p:nvPr>
            <p:ph type="ctrTitle"/>
          </p:nvPr>
        </p:nvSpPr>
        <p:spPr>
          <a:xfrm>
            <a:off x="575144" y="542297"/>
            <a:ext cx="7315200" cy="509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D563A"/>
              </a:buClr>
              <a:buSzPts val="2000"/>
              <a:buFont typeface="Arial"/>
              <a:buNone/>
            </a:pPr>
            <a:r>
              <a:rPr lang="en-US"/>
              <a:t>LE TEASER</a:t>
            </a:r>
            <a:endParaRPr/>
          </a:p>
        </p:txBody>
      </p:sp>
      <p:pic>
        <p:nvPicPr>
          <p:cNvPr id="474" name="Google Shape;474;g22b3b1a5653_0_302"/>
          <p:cNvPicPr preferRelativeResize="0"/>
          <p:nvPr/>
        </p:nvPicPr>
        <p:blipFill rotWithShape="1">
          <a:blip r:embed="rId3">
            <a:alphaModFix/>
          </a:blip>
          <a:srcRect/>
          <a:stretch/>
        </p:blipFill>
        <p:spPr>
          <a:xfrm>
            <a:off x="8582682" y="382656"/>
            <a:ext cx="595773" cy="769480"/>
          </a:xfrm>
          <a:prstGeom prst="rect">
            <a:avLst/>
          </a:prstGeom>
          <a:noFill/>
          <a:ln>
            <a:noFill/>
          </a:ln>
        </p:spPr>
      </p:pic>
      <p:pic>
        <p:nvPicPr>
          <p:cNvPr id="475" name="Google Shape;475;g22b3b1a5653_0_302" title="Rouen à Table - Bande annonce"/>
          <p:cNvPicPr preferRelativeResize="0"/>
          <p:nvPr/>
        </p:nvPicPr>
        <p:blipFill rotWithShape="1">
          <a:blip r:embed="rId4">
            <a:alphaModFix/>
          </a:blip>
          <a:srcRect/>
          <a:stretch/>
        </p:blipFill>
        <p:spPr>
          <a:xfrm>
            <a:off x="1400206" y="1525542"/>
            <a:ext cx="6490138" cy="36669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p:cTn id="7" dur="1"/>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22b3b1a5653_0_309"/>
          <p:cNvSpPr txBox="1">
            <a:spLocks noGrp="1"/>
          </p:cNvSpPr>
          <p:nvPr>
            <p:ph type="ctrTitle"/>
          </p:nvPr>
        </p:nvSpPr>
        <p:spPr>
          <a:xfrm>
            <a:off x="575145" y="542297"/>
            <a:ext cx="7315200" cy="509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D563A"/>
              </a:buClr>
              <a:buSzPts val="2000"/>
              <a:buFont typeface="Arial"/>
              <a:buNone/>
            </a:pPr>
            <a:r>
              <a:rPr lang="en-US"/>
              <a:t>L’ORGANISATION</a:t>
            </a:r>
            <a:endParaRPr/>
          </a:p>
        </p:txBody>
      </p:sp>
      <p:sp>
        <p:nvSpPr>
          <p:cNvPr id="482" name="Google Shape;482;g22b3b1a5653_0_309"/>
          <p:cNvSpPr txBox="1"/>
          <p:nvPr/>
        </p:nvSpPr>
        <p:spPr>
          <a:xfrm>
            <a:off x="597679" y="1370082"/>
            <a:ext cx="8757000" cy="835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Travail en mode projet</a:t>
            </a:r>
            <a:br>
              <a:rPr lang="en-US" sz="1800">
                <a:solidFill>
                  <a:srgbClr val="000000"/>
                </a:solidFill>
                <a:latin typeface="Arial"/>
                <a:ea typeface="Arial"/>
                <a:cs typeface="Arial"/>
                <a:sym typeface="Arial"/>
              </a:rPr>
            </a:br>
            <a:endParaRPr sz="1800">
              <a:solidFill>
                <a:srgbClr val="000000"/>
              </a:solidFill>
              <a:latin typeface="Arial"/>
              <a:ea typeface="Arial"/>
              <a:cs typeface="Arial"/>
              <a:sym typeface="Arial"/>
            </a:endParaRPr>
          </a:p>
          <a:p>
            <a:pPr marL="0" marR="0" lvl="0" indent="0" algn="l" rtl="0">
              <a:spcBef>
                <a:spcPts val="600"/>
              </a:spcBef>
              <a:spcAft>
                <a:spcPts val="0"/>
              </a:spcAft>
              <a:buNone/>
            </a:pPr>
            <a:endParaRPr sz="1800">
              <a:solidFill>
                <a:srgbClr val="000000"/>
              </a:solidFill>
              <a:latin typeface="Arial"/>
              <a:ea typeface="Arial"/>
              <a:cs typeface="Arial"/>
              <a:sym typeface="Arial"/>
            </a:endParaRPr>
          </a:p>
          <a:p>
            <a:pPr marL="0" marR="0" lvl="0" indent="0" algn="l" rtl="0">
              <a:spcBef>
                <a:spcPts val="600"/>
              </a:spcBef>
              <a:spcAft>
                <a:spcPts val="0"/>
              </a:spcAft>
              <a:buNone/>
            </a:pPr>
            <a:r>
              <a:rPr lang="en-US" sz="1800" b="1">
                <a:solidFill>
                  <a:srgbClr val="000000"/>
                </a:solidFill>
                <a:latin typeface="Arial"/>
                <a:ea typeface="Arial"/>
                <a:cs typeface="Arial"/>
                <a:sym typeface="Arial"/>
              </a:rPr>
              <a:t>Yannick</a:t>
            </a:r>
            <a:endParaRPr/>
          </a:p>
          <a:p>
            <a:pPr marL="742950" marR="0" lvl="1" indent="-285750" algn="l" rtl="0">
              <a:spcBef>
                <a:spcPts val="600"/>
              </a:spcBef>
              <a:spcAft>
                <a:spcPts val="0"/>
              </a:spcAft>
              <a:buClr>
                <a:srgbClr val="C1DDEA"/>
              </a:buClr>
              <a:buSzPts val="1800"/>
              <a:buFont typeface="Arial"/>
              <a:buChar char="•"/>
            </a:pPr>
            <a:r>
              <a:rPr lang="en-US" sz="1800" b="0" i="0" u="none" strike="noStrike" cap="none">
                <a:solidFill>
                  <a:srgbClr val="000000"/>
                </a:solidFill>
                <a:latin typeface="Arial"/>
                <a:ea typeface="Arial"/>
                <a:cs typeface="Arial"/>
                <a:sym typeface="Arial"/>
              </a:rPr>
              <a:t>Relation avec les intervenants</a:t>
            </a:r>
            <a:endParaRPr sz="1800" b="0" i="0" u="none" strike="noStrike" cap="none">
              <a:solidFill>
                <a:srgbClr val="000000"/>
              </a:solidFill>
              <a:latin typeface="Arial"/>
              <a:ea typeface="Arial"/>
              <a:cs typeface="Arial"/>
              <a:sym typeface="Arial"/>
            </a:endParaRPr>
          </a:p>
          <a:p>
            <a:pPr marL="742950" marR="0" lvl="1" indent="-285750" algn="l" rtl="0">
              <a:spcBef>
                <a:spcPts val="600"/>
              </a:spcBef>
              <a:spcAft>
                <a:spcPts val="0"/>
              </a:spcAft>
              <a:buClr>
                <a:srgbClr val="C1DDEA"/>
              </a:buClr>
              <a:buSzPts val="1800"/>
              <a:buFont typeface="Arial"/>
              <a:buChar char="•"/>
            </a:pPr>
            <a:r>
              <a:rPr lang="en-US" sz="1800" b="0" i="0" u="none" strike="noStrike" cap="none">
                <a:solidFill>
                  <a:srgbClr val="000000"/>
                </a:solidFill>
                <a:latin typeface="Arial"/>
                <a:ea typeface="Arial"/>
                <a:cs typeface="Arial"/>
                <a:sym typeface="Arial"/>
              </a:rPr>
              <a:t>En charge du planning de tournage</a:t>
            </a:r>
            <a:endParaRPr/>
          </a:p>
          <a:p>
            <a:pPr marL="742950" marR="0" lvl="1" indent="-285750" algn="l" rtl="0">
              <a:spcBef>
                <a:spcPts val="600"/>
              </a:spcBef>
              <a:spcAft>
                <a:spcPts val="0"/>
              </a:spcAft>
              <a:buClr>
                <a:srgbClr val="C1DDEA"/>
              </a:buClr>
              <a:buSzPts val="1800"/>
              <a:buFont typeface="Arial"/>
              <a:buChar char="•"/>
            </a:pPr>
            <a:r>
              <a:rPr lang="en-US" sz="1800" b="0" i="0" u="none" strike="noStrike" cap="none">
                <a:solidFill>
                  <a:srgbClr val="000000"/>
                </a:solidFill>
                <a:latin typeface="Arial"/>
                <a:ea typeface="Arial"/>
                <a:cs typeface="Arial"/>
                <a:sym typeface="Arial"/>
              </a:rPr>
              <a:t>Coordination pendant les tournages</a:t>
            </a:r>
            <a:br>
              <a:rPr lang="en-US" sz="1800" b="0" i="0" u="none" strike="noStrike" cap="none">
                <a:solidFill>
                  <a:srgbClr val="000000"/>
                </a:solidFill>
                <a:latin typeface="Arial"/>
                <a:ea typeface="Arial"/>
                <a:cs typeface="Arial"/>
                <a:sym typeface="Arial"/>
              </a:rPr>
            </a:br>
            <a:endParaRPr sz="1800" b="0" i="0" u="none" strike="noStrike" cap="none">
              <a:solidFill>
                <a:srgbClr val="000000"/>
              </a:solidFill>
              <a:latin typeface="Arial"/>
              <a:ea typeface="Arial"/>
              <a:cs typeface="Arial"/>
              <a:sym typeface="Arial"/>
            </a:endParaRPr>
          </a:p>
          <a:p>
            <a:pPr marL="0" marR="0" lvl="0" indent="0" algn="l" rtl="0">
              <a:spcBef>
                <a:spcPts val="600"/>
              </a:spcBef>
              <a:spcAft>
                <a:spcPts val="0"/>
              </a:spcAft>
              <a:buNone/>
            </a:pPr>
            <a:r>
              <a:rPr lang="en-US" sz="1800" b="1">
                <a:solidFill>
                  <a:srgbClr val="000000"/>
                </a:solidFill>
                <a:latin typeface="Arial"/>
                <a:ea typeface="Arial"/>
                <a:cs typeface="Arial"/>
                <a:sym typeface="Arial"/>
              </a:rPr>
              <a:t>Adriana</a:t>
            </a:r>
            <a:endParaRPr sz="1800" b="1">
              <a:solidFill>
                <a:srgbClr val="000000"/>
              </a:solidFill>
              <a:latin typeface="Arial"/>
              <a:ea typeface="Arial"/>
              <a:cs typeface="Arial"/>
              <a:sym typeface="Arial"/>
            </a:endParaRPr>
          </a:p>
          <a:p>
            <a:pPr marL="742950" marR="0" lvl="1" indent="-285750" algn="l" rtl="0">
              <a:spcBef>
                <a:spcPts val="600"/>
              </a:spcBef>
              <a:spcAft>
                <a:spcPts val="0"/>
              </a:spcAft>
              <a:buClr>
                <a:srgbClr val="C1DDEA"/>
              </a:buClr>
              <a:buSzPts val="1800"/>
              <a:buFont typeface="Arial"/>
              <a:buChar char="•"/>
            </a:pPr>
            <a:r>
              <a:rPr lang="en-US" sz="1800" b="0" i="0" u="none" strike="noStrike" cap="none">
                <a:solidFill>
                  <a:srgbClr val="000000"/>
                </a:solidFill>
                <a:latin typeface="Arial"/>
                <a:ea typeface="Arial"/>
                <a:cs typeface="Arial"/>
                <a:sym typeface="Arial"/>
              </a:rPr>
              <a:t>Coordination pendant les tournages</a:t>
            </a:r>
            <a:endParaRPr sz="1800" b="0" i="0" u="none" strike="noStrike" cap="none">
              <a:solidFill>
                <a:srgbClr val="000000"/>
              </a:solidFill>
              <a:latin typeface="Arial"/>
              <a:ea typeface="Arial"/>
              <a:cs typeface="Arial"/>
              <a:sym typeface="Arial"/>
            </a:endParaRPr>
          </a:p>
          <a:p>
            <a:pPr marL="742950" marR="0" lvl="1" indent="-285750" algn="l" rtl="0">
              <a:spcBef>
                <a:spcPts val="600"/>
              </a:spcBef>
              <a:spcAft>
                <a:spcPts val="0"/>
              </a:spcAft>
              <a:buClr>
                <a:srgbClr val="C1DDEA"/>
              </a:buClr>
              <a:buSzPts val="1800"/>
              <a:buFont typeface="Arial"/>
              <a:buChar char="•"/>
            </a:pPr>
            <a:r>
              <a:rPr lang="en-US" sz="1800" b="0" i="0" u="none" strike="noStrike" cap="none">
                <a:solidFill>
                  <a:srgbClr val="000000"/>
                </a:solidFill>
                <a:latin typeface="Arial"/>
                <a:ea typeface="Arial"/>
                <a:cs typeface="Arial"/>
                <a:sym typeface="Arial"/>
              </a:rPr>
              <a:t>Suivi de la production des vidéos</a:t>
            </a:r>
            <a:endParaRPr/>
          </a:p>
          <a:p>
            <a:pPr marL="742950" marR="0" lvl="1" indent="-285750" algn="l" rtl="0">
              <a:spcBef>
                <a:spcPts val="600"/>
              </a:spcBef>
              <a:spcAft>
                <a:spcPts val="0"/>
              </a:spcAft>
              <a:buClr>
                <a:srgbClr val="C1DDEA"/>
              </a:buClr>
              <a:buSzPts val="1800"/>
              <a:buFont typeface="Arial"/>
              <a:buChar char="•"/>
            </a:pPr>
            <a:r>
              <a:rPr lang="en-US" sz="1800" b="0" i="0" u="none" strike="noStrike" cap="none">
                <a:solidFill>
                  <a:srgbClr val="000000"/>
                </a:solidFill>
                <a:latin typeface="Arial"/>
                <a:ea typeface="Arial"/>
                <a:cs typeface="Arial"/>
                <a:sym typeface="Arial"/>
              </a:rPr>
              <a:t>Élaboration du planning éditorial</a:t>
            </a:r>
            <a:endParaRPr/>
          </a:p>
          <a:p>
            <a:pPr marL="742950" marR="0" lvl="1" indent="-285750" algn="l" rtl="0">
              <a:spcBef>
                <a:spcPts val="600"/>
              </a:spcBef>
              <a:spcAft>
                <a:spcPts val="0"/>
              </a:spcAft>
              <a:buClr>
                <a:srgbClr val="C1DDEA"/>
              </a:buClr>
              <a:buSzPts val="1800"/>
              <a:buFont typeface="Arial"/>
              <a:buChar char="•"/>
            </a:pPr>
            <a:r>
              <a:rPr lang="en-US" sz="1800" b="0" i="0" u="none" strike="noStrike" cap="none">
                <a:solidFill>
                  <a:srgbClr val="000000"/>
                </a:solidFill>
                <a:latin typeface="Arial"/>
                <a:ea typeface="Arial"/>
                <a:cs typeface="Arial"/>
                <a:sym typeface="Arial"/>
              </a:rPr>
              <a:t>Publication sur les réseaux sociaux</a:t>
            </a:r>
            <a:r>
              <a:rPr lang="en-US" sz="1800" b="0" i="0" u="none" strike="noStrike" cap="none">
                <a:solidFill>
                  <a:srgbClr val="000000"/>
                </a:solidFill>
                <a:latin typeface="Roboto"/>
                <a:ea typeface="Roboto"/>
                <a:cs typeface="Roboto"/>
                <a:sym typeface="Roboto"/>
              </a:rPr>
              <a:t>	</a:t>
            </a:r>
            <a:endParaRPr/>
          </a:p>
          <a:p>
            <a:pPr marL="742950" marR="0" lvl="1" indent="-171450" algn="l" rtl="0">
              <a:spcBef>
                <a:spcPts val="600"/>
              </a:spcBef>
              <a:spcAft>
                <a:spcPts val="0"/>
              </a:spcAft>
              <a:buClr>
                <a:srgbClr val="C1DDEA"/>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spcBef>
                <a:spcPts val="600"/>
              </a:spcBef>
              <a:spcAft>
                <a:spcPts val="0"/>
              </a:spcAft>
              <a:buNone/>
            </a:pPr>
            <a:endParaRPr sz="1800" b="1">
              <a:solidFill>
                <a:srgbClr val="000000"/>
              </a:solidFill>
              <a:latin typeface="Arial"/>
              <a:ea typeface="Arial"/>
              <a:cs typeface="Arial"/>
              <a:sym typeface="Arial"/>
            </a:endParaRPr>
          </a:p>
          <a:p>
            <a:pPr marL="0" marR="0" lvl="0" indent="0" algn="l" rtl="0">
              <a:spcBef>
                <a:spcPts val="600"/>
              </a:spcBef>
              <a:spcAft>
                <a:spcPts val="0"/>
              </a:spcAft>
              <a:buNone/>
            </a:pPr>
            <a:endParaRPr sz="1800" b="1">
              <a:solidFill>
                <a:srgbClr val="000000"/>
              </a:solidFill>
              <a:latin typeface="Arial"/>
              <a:ea typeface="Arial"/>
              <a:cs typeface="Arial"/>
              <a:sym typeface="Arial"/>
            </a:endParaRPr>
          </a:p>
          <a:p>
            <a:pPr marL="0" marR="0" lvl="0" indent="0" algn="l" rtl="0">
              <a:spcBef>
                <a:spcPts val="600"/>
              </a:spcBef>
              <a:spcAft>
                <a:spcPts val="0"/>
              </a:spcAft>
              <a:buNone/>
            </a:pPr>
            <a:endParaRPr sz="1800" b="1">
              <a:solidFill>
                <a:srgbClr val="000000"/>
              </a:solidFill>
              <a:latin typeface="Arial"/>
              <a:ea typeface="Arial"/>
              <a:cs typeface="Arial"/>
              <a:sym typeface="Arial"/>
            </a:endParaRPr>
          </a:p>
          <a:p>
            <a:pPr marL="0" marR="0" lvl="0" indent="0" algn="l" rtl="0">
              <a:spcBef>
                <a:spcPts val="600"/>
              </a:spcBef>
              <a:spcAft>
                <a:spcPts val="0"/>
              </a:spcAft>
              <a:buNone/>
            </a:pPr>
            <a:endParaRPr sz="1800" b="1">
              <a:solidFill>
                <a:srgbClr val="000000"/>
              </a:solidFill>
              <a:latin typeface="Arial"/>
              <a:ea typeface="Arial"/>
              <a:cs typeface="Arial"/>
              <a:sym typeface="Arial"/>
            </a:endParaRPr>
          </a:p>
          <a:p>
            <a:pPr marL="0" marR="0" lvl="0" indent="0" algn="l" rtl="0">
              <a:spcBef>
                <a:spcPts val="600"/>
              </a:spcBef>
              <a:spcAft>
                <a:spcPts val="0"/>
              </a:spcAft>
              <a:buNone/>
            </a:pPr>
            <a:endParaRPr sz="1800" b="1">
              <a:solidFill>
                <a:srgbClr val="000000"/>
              </a:solidFill>
              <a:latin typeface="Arial"/>
              <a:ea typeface="Arial"/>
              <a:cs typeface="Arial"/>
              <a:sym typeface="Arial"/>
            </a:endParaRPr>
          </a:p>
          <a:p>
            <a:pPr marL="0" marR="0" lvl="0" indent="0" algn="l" rtl="0">
              <a:spcBef>
                <a:spcPts val="600"/>
              </a:spcBef>
              <a:spcAft>
                <a:spcPts val="0"/>
              </a:spcAft>
              <a:buNone/>
            </a:pPr>
            <a:endParaRPr sz="1800" b="1">
              <a:solidFill>
                <a:srgbClr val="000000"/>
              </a:solidFill>
              <a:latin typeface="Arial"/>
              <a:ea typeface="Arial"/>
              <a:cs typeface="Arial"/>
              <a:sym typeface="Arial"/>
            </a:endParaRPr>
          </a:p>
          <a:p>
            <a:pPr marL="0" marR="0" lvl="0" indent="360362" algn="l" rtl="0">
              <a:spcBef>
                <a:spcPts val="600"/>
              </a:spcBef>
              <a:spcAft>
                <a:spcPts val="0"/>
              </a:spcAft>
              <a:buNone/>
            </a:pPr>
            <a:r>
              <a:rPr lang="en-US" sz="1800" b="1">
                <a:solidFill>
                  <a:srgbClr val="000000"/>
                </a:solidFill>
                <a:latin typeface="Arial"/>
                <a:ea typeface="Arial"/>
                <a:cs typeface="Arial"/>
                <a:sym typeface="Arial"/>
              </a:rPr>
              <a:t>Julie / Marion / Lorène</a:t>
            </a:r>
            <a:endParaRPr sz="1800">
              <a:solidFill>
                <a:srgbClr val="000000"/>
              </a:solidFill>
              <a:latin typeface="Arial"/>
              <a:ea typeface="Arial"/>
              <a:cs typeface="Arial"/>
              <a:sym typeface="Arial"/>
            </a:endParaRPr>
          </a:p>
          <a:p>
            <a:pPr marL="895351" marR="0" lvl="1" indent="-360363" algn="l" rtl="0">
              <a:spcBef>
                <a:spcPts val="600"/>
              </a:spcBef>
              <a:spcAft>
                <a:spcPts val="0"/>
              </a:spcAft>
              <a:buClr>
                <a:srgbClr val="C1DDEA"/>
              </a:buClr>
              <a:buSzPts val="1800"/>
              <a:buFont typeface="Arial"/>
              <a:buChar char="•"/>
            </a:pPr>
            <a:r>
              <a:rPr lang="en-US" sz="1800" b="0" i="0" u="none" strike="noStrike" cap="none">
                <a:solidFill>
                  <a:srgbClr val="000000"/>
                </a:solidFill>
                <a:latin typeface="Arial"/>
                <a:ea typeface="Arial"/>
                <a:cs typeface="Arial"/>
                <a:sym typeface="Arial"/>
              </a:rPr>
              <a:t>Création d’une mini-charte graphique</a:t>
            </a:r>
            <a:endParaRPr/>
          </a:p>
          <a:p>
            <a:pPr marL="895351" marR="0" lvl="1" indent="-360363" algn="l" rtl="0">
              <a:spcBef>
                <a:spcPts val="600"/>
              </a:spcBef>
              <a:spcAft>
                <a:spcPts val="0"/>
              </a:spcAft>
              <a:buClr>
                <a:srgbClr val="C1DDEA"/>
              </a:buClr>
              <a:buSzPts val="1800"/>
              <a:buFont typeface="Arial"/>
              <a:buChar char="•"/>
            </a:pPr>
            <a:r>
              <a:rPr lang="en-US" sz="1800" b="0" i="0" u="none" strike="noStrike" cap="none">
                <a:solidFill>
                  <a:srgbClr val="000000"/>
                </a:solidFill>
                <a:latin typeface="Roboto"/>
                <a:ea typeface="Roboto"/>
                <a:cs typeface="Roboto"/>
                <a:sym typeface="Roboto"/>
              </a:rPr>
              <a:t>Presse (CP, conférence de presse)</a:t>
            </a:r>
            <a:endParaRPr/>
          </a:p>
          <a:p>
            <a:pPr marL="895351" marR="0" lvl="1" indent="-360363" algn="l" rtl="0">
              <a:spcBef>
                <a:spcPts val="600"/>
              </a:spcBef>
              <a:spcAft>
                <a:spcPts val="0"/>
              </a:spcAft>
              <a:buClr>
                <a:srgbClr val="C1DDEA"/>
              </a:buClr>
              <a:buSzPts val="1800"/>
              <a:buFont typeface="Arial"/>
              <a:buChar char="•"/>
            </a:pPr>
            <a:r>
              <a:rPr lang="en-US" sz="1800" b="0" i="0" u="none" strike="noStrike" cap="none">
                <a:solidFill>
                  <a:srgbClr val="000000"/>
                </a:solidFill>
                <a:latin typeface="Arial"/>
                <a:ea typeface="Arial"/>
                <a:cs typeface="Arial"/>
                <a:sym typeface="Arial"/>
              </a:rPr>
              <a:t>Suivi de la production des vidéos</a:t>
            </a:r>
            <a:endParaRPr/>
          </a:p>
        </p:txBody>
      </p:sp>
      <p:pic>
        <p:nvPicPr>
          <p:cNvPr id="483" name="Google Shape;483;g22b3b1a5653_0_309"/>
          <p:cNvPicPr preferRelativeResize="0"/>
          <p:nvPr/>
        </p:nvPicPr>
        <p:blipFill rotWithShape="1">
          <a:blip r:embed="rId3">
            <a:alphaModFix/>
          </a:blip>
          <a:srcRect/>
          <a:stretch/>
        </p:blipFill>
        <p:spPr>
          <a:xfrm>
            <a:off x="8582682" y="382656"/>
            <a:ext cx="595773" cy="76948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22b3b1a5653_0_316"/>
          <p:cNvSpPr txBox="1">
            <a:spLocks noGrp="1"/>
          </p:cNvSpPr>
          <p:nvPr>
            <p:ph type="ctrTitle"/>
          </p:nvPr>
        </p:nvSpPr>
        <p:spPr>
          <a:xfrm>
            <a:off x="575145" y="542297"/>
            <a:ext cx="7315200" cy="509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D563A"/>
              </a:buClr>
              <a:buSzPts val="2000"/>
              <a:buFont typeface="Arial"/>
              <a:buNone/>
            </a:pPr>
            <a:r>
              <a:rPr lang="en-US"/>
              <a:t>TEMPS ET BUDGET ALLOUÉ</a:t>
            </a:r>
            <a:endParaRPr/>
          </a:p>
        </p:txBody>
      </p:sp>
      <p:sp>
        <p:nvSpPr>
          <p:cNvPr id="490" name="Google Shape;490;g22b3b1a5653_0_316"/>
          <p:cNvSpPr txBox="1"/>
          <p:nvPr/>
        </p:nvSpPr>
        <p:spPr>
          <a:xfrm>
            <a:off x="597679" y="1370082"/>
            <a:ext cx="8286300" cy="5602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a:p>
            <a:pPr marL="0" marR="0" lvl="0" indent="0" algn="l" rtl="0">
              <a:spcBef>
                <a:spcPts val="600"/>
              </a:spcBef>
              <a:spcAft>
                <a:spcPts val="0"/>
              </a:spcAft>
              <a:buNone/>
            </a:pPr>
            <a:r>
              <a:rPr lang="en-US" sz="1800" b="1">
                <a:solidFill>
                  <a:srgbClr val="000000"/>
                </a:solidFill>
                <a:latin typeface="Arial"/>
                <a:ea typeface="Arial"/>
                <a:cs typeface="Arial"/>
                <a:sym typeface="Arial"/>
              </a:rPr>
              <a:t>TEMPS</a:t>
            </a:r>
            <a:endParaRPr sz="1800" b="1">
              <a:solidFill>
                <a:srgbClr val="000000"/>
              </a:solidFill>
              <a:latin typeface="Arial"/>
              <a:ea typeface="Arial"/>
              <a:cs typeface="Arial"/>
              <a:sym typeface="Arial"/>
            </a:endParaRPr>
          </a:p>
          <a:p>
            <a:pPr marL="742950" marR="0" lvl="1" indent="-285750" algn="l" rtl="0">
              <a:spcBef>
                <a:spcPts val="600"/>
              </a:spcBef>
              <a:spcAft>
                <a:spcPts val="0"/>
              </a:spcAft>
              <a:buClr>
                <a:srgbClr val="C1DDEA"/>
              </a:buClr>
              <a:buSzPts val="1800"/>
              <a:buFont typeface="Arial"/>
              <a:buChar char="•"/>
            </a:pPr>
            <a:r>
              <a:rPr lang="en-US" sz="1800" b="0" i="0" u="none" strike="noStrike" cap="none">
                <a:solidFill>
                  <a:srgbClr val="000000"/>
                </a:solidFill>
                <a:latin typeface="Arial"/>
                <a:ea typeface="Arial"/>
                <a:cs typeface="Arial"/>
                <a:sym typeface="Arial"/>
              </a:rPr>
              <a:t>Mobilisation temps humain</a:t>
            </a:r>
            <a:endParaRPr/>
          </a:p>
          <a:p>
            <a:pPr marL="742950" marR="0" lvl="1" indent="-285750" algn="l" rtl="0">
              <a:spcBef>
                <a:spcPts val="600"/>
              </a:spcBef>
              <a:spcAft>
                <a:spcPts val="0"/>
              </a:spcAft>
              <a:buClr>
                <a:srgbClr val="C1DDEA"/>
              </a:buClr>
              <a:buSzPts val="1800"/>
              <a:buFont typeface="Arial"/>
              <a:buChar char="•"/>
            </a:pPr>
            <a:r>
              <a:rPr lang="en-US" sz="1800" b="0" i="0" u="none" strike="noStrike" cap="none">
                <a:solidFill>
                  <a:srgbClr val="000000"/>
                </a:solidFill>
                <a:latin typeface="Arial"/>
                <a:ea typeface="Arial"/>
                <a:cs typeface="Arial"/>
                <a:sym typeface="Arial"/>
              </a:rPr>
              <a:t>8 jours de tournage (février, mars, mai)</a:t>
            </a:r>
            <a:endParaRPr/>
          </a:p>
          <a:p>
            <a:pPr marL="457200" marR="0" lvl="1" indent="0" algn="l" rtl="0">
              <a:spcBef>
                <a:spcPts val="600"/>
              </a:spcBef>
              <a:spcAft>
                <a:spcPts val="0"/>
              </a:spcAft>
              <a:buNone/>
            </a:pPr>
            <a:br>
              <a:rPr lang="en-US" sz="1800" b="1" i="0" u="none" strike="noStrike" cap="none">
                <a:solidFill>
                  <a:srgbClr val="000000"/>
                </a:solidFill>
                <a:latin typeface="Arial"/>
                <a:ea typeface="Arial"/>
                <a:cs typeface="Arial"/>
                <a:sym typeface="Arial"/>
              </a:rPr>
            </a:br>
            <a:r>
              <a:rPr lang="en-US" sz="1800" b="1" i="0" u="none" strike="noStrike" cap="none">
                <a:solidFill>
                  <a:srgbClr val="000000"/>
                </a:solidFill>
                <a:latin typeface="Arial"/>
                <a:ea typeface="Arial"/>
                <a:cs typeface="Arial"/>
                <a:sym typeface="Arial"/>
              </a:rPr>
              <a:t>TOTAL : 400h</a:t>
            </a:r>
            <a:endParaRPr/>
          </a:p>
          <a:p>
            <a:pPr marL="0" marR="0" lvl="0" indent="0" algn="l" rtl="0">
              <a:spcBef>
                <a:spcPts val="600"/>
              </a:spcBef>
              <a:spcAft>
                <a:spcPts val="0"/>
              </a:spcAft>
              <a:buNone/>
            </a:pPr>
            <a:endParaRPr sz="1800">
              <a:solidFill>
                <a:srgbClr val="000000"/>
              </a:solidFill>
              <a:latin typeface="Arial"/>
              <a:ea typeface="Arial"/>
              <a:cs typeface="Arial"/>
              <a:sym typeface="Arial"/>
            </a:endParaRPr>
          </a:p>
          <a:p>
            <a:pPr marL="285750" marR="0" lvl="0" indent="-171450" algn="l" rtl="0">
              <a:spcBef>
                <a:spcPts val="600"/>
              </a:spcBef>
              <a:spcAft>
                <a:spcPts val="0"/>
              </a:spcAft>
              <a:buClr>
                <a:srgbClr val="C1DDEA"/>
              </a:buClr>
              <a:buSzPts val="1800"/>
              <a:buFont typeface="Arial"/>
              <a:buNone/>
            </a:pPr>
            <a:endParaRPr sz="1800">
              <a:solidFill>
                <a:srgbClr val="000000"/>
              </a:solidFill>
              <a:latin typeface="Arial"/>
              <a:ea typeface="Arial"/>
              <a:cs typeface="Arial"/>
              <a:sym typeface="Arial"/>
            </a:endParaRPr>
          </a:p>
          <a:p>
            <a:pPr marL="0" marR="0" lvl="0" indent="0" algn="l" rtl="0">
              <a:spcBef>
                <a:spcPts val="600"/>
              </a:spcBef>
              <a:spcAft>
                <a:spcPts val="0"/>
              </a:spcAft>
              <a:buNone/>
            </a:pPr>
            <a:r>
              <a:rPr lang="en-US" sz="1800" b="1">
                <a:solidFill>
                  <a:srgbClr val="000000"/>
                </a:solidFill>
                <a:latin typeface="Arial"/>
                <a:ea typeface="Arial"/>
                <a:cs typeface="Arial"/>
                <a:sym typeface="Arial"/>
              </a:rPr>
              <a:t>BUDGET APPROXIMATIF</a:t>
            </a:r>
            <a:endParaRPr/>
          </a:p>
          <a:p>
            <a:pPr marL="742950" marR="0" lvl="1" indent="-285750" algn="l" rtl="0">
              <a:spcBef>
                <a:spcPts val="600"/>
              </a:spcBef>
              <a:spcAft>
                <a:spcPts val="0"/>
              </a:spcAft>
              <a:buClr>
                <a:srgbClr val="C1DDEA"/>
              </a:buClr>
              <a:buSzPts val="1800"/>
              <a:buFont typeface="Arial"/>
              <a:buChar char="•"/>
            </a:pPr>
            <a:r>
              <a:rPr lang="en-US" sz="1800" b="0" i="0" u="none" strike="noStrike" cap="none">
                <a:solidFill>
                  <a:srgbClr val="000000"/>
                </a:solidFill>
                <a:latin typeface="Arial"/>
                <a:ea typeface="Arial"/>
                <a:cs typeface="Arial"/>
                <a:sym typeface="Arial"/>
              </a:rPr>
              <a:t>Agence audiovisuelle : 32K</a:t>
            </a:r>
            <a:endParaRPr/>
          </a:p>
          <a:p>
            <a:pPr marL="742950" marR="0" lvl="1" indent="-285750" algn="l" rtl="0">
              <a:spcBef>
                <a:spcPts val="600"/>
              </a:spcBef>
              <a:spcAft>
                <a:spcPts val="0"/>
              </a:spcAft>
              <a:buClr>
                <a:srgbClr val="C1DDEA"/>
              </a:buClr>
              <a:buSzPts val="1800"/>
              <a:buFont typeface="Arial"/>
              <a:buChar char="•"/>
            </a:pPr>
            <a:r>
              <a:rPr lang="en-US" sz="1800" b="0" i="0" u="none" strike="noStrike" cap="none">
                <a:solidFill>
                  <a:srgbClr val="000000"/>
                </a:solidFill>
                <a:latin typeface="Arial"/>
                <a:ea typeface="Arial"/>
                <a:cs typeface="Arial"/>
                <a:sym typeface="Arial"/>
              </a:rPr>
              <a:t>Participation Chef Damien : 7K</a:t>
            </a:r>
            <a:endParaRPr/>
          </a:p>
          <a:p>
            <a:pPr marL="742950" marR="0" lvl="1" indent="-285750" algn="l" rtl="0">
              <a:spcBef>
                <a:spcPts val="600"/>
              </a:spcBef>
              <a:spcAft>
                <a:spcPts val="0"/>
              </a:spcAft>
              <a:buClr>
                <a:srgbClr val="C1DDEA"/>
              </a:buClr>
              <a:buSzPts val="1800"/>
              <a:buFont typeface="Arial"/>
              <a:buChar char="•"/>
            </a:pPr>
            <a:r>
              <a:rPr lang="en-US" sz="1800" b="0" i="0" u="none" strike="noStrike" cap="none">
                <a:solidFill>
                  <a:srgbClr val="000000"/>
                </a:solidFill>
                <a:latin typeface="Arial"/>
                <a:ea typeface="Arial"/>
                <a:cs typeface="Arial"/>
                <a:sym typeface="Arial"/>
              </a:rPr>
              <a:t>Temps humain (chargé) : 9K</a:t>
            </a:r>
            <a:endParaRPr/>
          </a:p>
          <a:p>
            <a:pPr marL="457200" marR="0" lvl="1" indent="0" algn="l" rtl="0">
              <a:spcBef>
                <a:spcPts val="600"/>
              </a:spcBef>
              <a:spcAft>
                <a:spcPts val="0"/>
              </a:spcAft>
              <a:buNone/>
            </a:pPr>
            <a:endParaRPr sz="1800" b="1" i="0" u="none" strike="noStrike" cap="none">
              <a:solidFill>
                <a:srgbClr val="000000"/>
              </a:solidFill>
              <a:latin typeface="Arial"/>
              <a:ea typeface="Arial"/>
              <a:cs typeface="Arial"/>
              <a:sym typeface="Arial"/>
            </a:endParaRPr>
          </a:p>
          <a:p>
            <a:pPr marL="457200" marR="0" lvl="1" indent="0" algn="l" rtl="0">
              <a:spcBef>
                <a:spcPts val="600"/>
              </a:spcBef>
              <a:spcAft>
                <a:spcPts val="0"/>
              </a:spcAft>
              <a:buNone/>
            </a:pPr>
            <a:r>
              <a:rPr lang="en-US" sz="1800" b="1" i="0" u="none" strike="noStrike" cap="none">
                <a:solidFill>
                  <a:srgbClr val="000000"/>
                </a:solidFill>
                <a:latin typeface="Arial"/>
                <a:ea typeface="Arial"/>
                <a:cs typeface="Arial"/>
                <a:sym typeface="Arial"/>
              </a:rPr>
              <a:t>TOTAL : 48 000 €</a:t>
            </a:r>
            <a:endParaRPr sz="1800" b="1" i="0" u="none" strike="noStrike" cap="none">
              <a:solidFill>
                <a:srgbClr val="000000"/>
              </a:solidFill>
              <a:latin typeface="Arial"/>
              <a:ea typeface="Arial"/>
              <a:cs typeface="Arial"/>
              <a:sym typeface="Arial"/>
            </a:endParaRPr>
          </a:p>
          <a:p>
            <a:pPr marL="742950" marR="0" lvl="1" indent="-171450" algn="l" rtl="0">
              <a:spcBef>
                <a:spcPts val="600"/>
              </a:spcBef>
              <a:spcAft>
                <a:spcPts val="0"/>
              </a:spcAft>
              <a:buClr>
                <a:srgbClr val="C1DDEA"/>
              </a:buClr>
              <a:buSzPts val="1800"/>
              <a:buFont typeface="Arial"/>
              <a:buNone/>
            </a:pPr>
            <a:endParaRPr sz="1800" b="0" i="0" u="none" strike="noStrike" cap="none">
              <a:solidFill>
                <a:srgbClr val="000000"/>
              </a:solidFill>
              <a:latin typeface="Roboto"/>
              <a:ea typeface="Roboto"/>
              <a:cs typeface="Roboto"/>
              <a:sym typeface="Roboto"/>
            </a:endParaRPr>
          </a:p>
          <a:p>
            <a:pPr marL="742950" marR="0" lvl="1" indent="-171450" algn="l" rtl="0">
              <a:spcBef>
                <a:spcPts val="600"/>
              </a:spcBef>
              <a:spcAft>
                <a:spcPts val="0"/>
              </a:spcAft>
              <a:buClr>
                <a:srgbClr val="C1DDEA"/>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491" name="Google Shape;491;g22b3b1a5653_0_316"/>
          <p:cNvPicPr preferRelativeResize="0"/>
          <p:nvPr/>
        </p:nvPicPr>
        <p:blipFill rotWithShape="1">
          <a:blip r:embed="rId3">
            <a:alphaModFix/>
          </a:blip>
          <a:srcRect/>
          <a:stretch/>
        </p:blipFill>
        <p:spPr>
          <a:xfrm>
            <a:off x="8582682" y="382656"/>
            <a:ext cx="595773" cy="76948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2D3F3"/>
        </a:solidFill>
        <a:effectLst/>
      </p:bgPr>
    </p:bg>
    <p:spTree>
      <p:nvGrpSpPr>
        <p:cNvPr id="1" name="Shape 496"/>
        <p:cNvGrpSpPr/>
        <p:nvPr/>
      </p:nvGrpSpPr>
      <p:grpSpPr>
        <a:xfrm>
          <a:off x="0" y="0"/>
          <a:ext cx="0" cy="0"/>
          <a:chOff x="0" y="0"/>
          <a:chExt cx="0" cy="0"/>
        </a:xfrm>
      </p:grpSpPr>
      <p:sp>
        <p:nvSpPr>
          <p:cNvPr id="497" name="Google Shape;497;g22b3b1a5653_0_323"/>
          <p:cNvSpPr txBox="1">
            <a:spLocks noGrp="1"/>
          </p:cNvSpPr>
          <p:nvPr>
            <p:ph type="ctrTitle"/>
          </p:nvPr>
        </p:nvSpPr>
        <p:spPr>
          <a:xfrm>
            <a:off x="491540" y="5335490"/>
            <a:ext cx="7315200" cy="509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800"/>
              <a:buFont typeface="Arial"/>
              <a:buNone/>
            </a:pPr>
            <a:r>
              <a:rPr lang="en-US" sz="4800">
                <a:solidFill>
                  <a:schemeClr val="lt1"/>
                </a:solidFill>
              </a:rPr>
              <a:t>LES RETOMBÉES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22b3b1a5653_0_328"/>
          <p:cNvSpPr txBox="1">
            <a:spLocks noGrp="1"/>
          </p:cNvSpPr>
          <p:nvPr>
            <p:ph type="ctrTitle"/>
          </p:nvPr>
        </p:nvSpPr>
        <p:spPr>
          <a:xfrm>
            <a:off x="575145" y="237497"/>
            <a:ext cx="7315200" cy="509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D563A"/>
              </a:buClr>
              <a:buSzPts val="2000"/>
              <a:buFont typeface="Arial"/>
              <a:buNone/>
            </a:pPr>
            <a:r>
              <a:rPr lang="en-US"/>
              <a:t>LES CHIFFRES</a:t>
            </a:r>
            <a:endParaRPr/>
          </a:p>
        </p:txBody>
      </p:sp>
      <p:sp>
        <p:nvSpPr>
          <p:cNvPr id="504" name="Google Shape;504;g22b3b1a5653_0_328"/>
          <p:cNvSpPr txBox="1"/>
          <p:nvPr/>
        </p:nvSpPr>
        <p:spPr>
          <a:xfrm>
            <a:off x="528875" y="1141475"/>
            <a:ext cx="3572400" cy="5495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Arial"/>
                <a:ea typeface="Arial"/>
                <a:cs typeface="Arial"/>
                <a:sym typeface="Arial"/>
              </a:rPr>
              <a:t>FACEBOOK</a:t>
            </a:r>
            <a:endParaRPr sz="1800" b="1">
              <a:solidFill>
                <a:srgbClr val="000000"/>
              </a:solidFill>
              <a:latin typeface="Arial"/>
              <a:ea typeface="Arial"/>
              <a:cs typeface="Arial"/>
              <a:sym typeface="Arial"/>
            </a:endParaRPr>
          </a:p>
          <a:p>
            <a:pPr marL="285750" marR="0" lvl="0" indent="-285750" algn="l" rtl="0">
              <a:spcBef>
                <a:spcPts val="600"/>
              </a:spcBef>
              <a:spcAft>
                <a:spcPts val="0"/>
              </a:spcAft>
              <a:buClr>
                <a:srgbClr val="C1DDEA"/>
              </a:buClr>
              <a:buSzPts val="1800"/>
              <a:buFont typeface="Arial"/>
              <a:buChar char="•"/>
            </a:pPr>
            <a:r>
              <a:rPr lang="en-US" sz="1800">
                <a:solidFill>
                  <a:srgbClr val="000000"/>
                </a:solidFill>
                <a:latin typeface="Arial"/>
                <a:ea typeface="Arial"/>
                <a:cs typeface="Arial"/>
                <a:sym typeface="Arial"/>
              </a:rPr>
              <a:t>22 posts</a:t>
            </a:r>
            <a:br>
              <a:rPr lang="en-US" sz="1800">
                <a:solidFill>
                  <a:srgbClr val="000000"/>
                </a:solidFill>
                <a:latin typeface="Arial"/>
                <a:ea typeface="Arial"/>
                <a:cs typeface="Arial"/>
                <a:sym typeface="Arial"/>
              </a:rPr>
            </a:br>
            <a:r>
              <a:rPr lang="en-US" sz="1800">
                <a:solidFill>
                  <a:srgbClr val="000000"/>
                </a:solidFill>
                <a:latin typeface="Arial"/>
                <a:ea typeface="Arial"/>
                <a:cs typeface="Arial"/>
                <a:sym typeface="Arial"/>
              </a:rPr>
              <a:t>(teaser, vidéos rencontre</a:t>
            </a:r>
            <a:br>
              <a:rPr lang="en-US" sz="1800">
                <a:solidFill>
                  <a:srgbClr val="000000"/>
                </a:solidFill>
                <a:latin typeface="Arial"/>
                <a:ea typeface="Arial"/>
                <a:cs typeface="Arial"/>
                <a:sym typeface="Arial"/>
              </a:rPr>
            </a:br>
            <a:r>
              <a:rPr lang="en-US" sz="1800">
                <a:solidFill>
                  <a:srgbClr val="000000"/>
                </a:solidFill>
                <a:latin typeface="Arial"/>
                <a:ea typeface="Arial"/>
                <a:cs typeface="Arial"/>
                <a:sym typeface="Arial"/>
              </a:rPr>
              <a:t>et recette, bêtisier)</a:t>
            </a:r>
            <a:endParaRPr/>
          </a:p>
          <a:p>
            <a:pPr marL="285750" marR="0" lvl="0" indent="-285750" algn="l" rtl="0">
              <a:spcBef>
                <a:spcPts val="600"/>
              </a:spcBef>
              <a:spcAft>
                <a:spcPts val="0"/>
              </a:spcAft>
              <a:buClr>
                <a:srgbClr val="C1DDEA"/>
              </a:buClr>
              <a:buSzPts val="1800"/>
              <a:buFont typeface="Arial"/>
              <a:buChar char="•"/>
            </a:pPr>
            <a:r>
              <a:rPr lang="en-US" sz="1800">
                <a:solidFill>
                  <a:srgbClr val="000000"/>
                </a:solidFill>
                <a:latin typeface="Arial"/>
                <a:ea typeface="Arial"/>
                <a:cs typeface="Arial"/>
                <a:sym typeface="Arial"/>
              </a:rPr>
              <a:t>139,2 K impressions cumulées</a:t>
            </a:r>
            <a:endParaRPr/>
          </a:p>
          <a:p>
            <a:pPr marL="285750" marR="0" lvl="0" indent="-285750" algn="l" rtl="0">
              <a:spcBef>
                <a:spcPts val="600"/>
              </a:spcBef>
              <a:spcAft>
                <a:spcPts val="0"/>
              </a:spcAft>
              <a:buClr>
                <a:srgbClr val="C1DDEA"/>
              </a:buClr>
              <a:buSzPts val="1800"/>
              <a:buFont typeface="Arial"/>
              <a:buChar char="•"/>
            </a:pPr>
            <a:r>
              <a:rPr lang="en-US" sz="1800">
                <a:solidFill>
                  <a:srgbClr val="000000"/>
                </a:solidFill>
                <a:latin typeface="Arial"/>
                <a:ea typeface="Arial"/>
                <a:cs typeface="Arial"/>
                <a:sym typeface="Arial"/>
              </a:rPr>
              <a:t>51,6 K vues</a:t>
            </a:r>
            <a:br>
              <a:rPr lang="en-US" sz="1800">
                <a:solidFill>
                  <a:srgbClr val="000000"/>
                </a:solidFill>
                <a:latin typeface="Arial"/>
                <a:ea typeface="Arial"/>
                <a:cs typeface="Arial"/>
                <a:sym typeface="Arial"/>
              </a:rPr>
            </a:br>
            <a:r>
              <a:rPr lang="en-US" sz="1800">
                <a:solidFill>
                  <a:srgbClr val="000000"/>
                </a:solidFill>
                <a:latin typeface="Arial"/>
                <a:ea typeface="Arial"/>
                <a:cs typeface="Arial"/>
                <a:sym typeface="Arial"/>
              </a:rPr>
              <a:t>(de + de 3 secondes)</a:t>
            </a:r>
            <a:endParaRPr/>
          </a:p>
          <a:p>
            <a:pPr marL="285750" marR="0" lvl="0" indent="-285750" algn="l" rtl="0">
              <a:spcBef>
                <a:spcPts val="600"/>
              </a:spcBef>
              <a:spcAft>
                <a:spcPts val="0"/>
              </a:spcAft>
              <a:buClr>
                <a:srgbClr val="C1DDEA"/>
              </a:buClr>
              <a:buSzPts val="1800"/>
              <a:buFont typeface="Arial"/>
              <a:buChar char="•"/>
            </a:pPr>
            <a:r>
              <a:rPr lang="en-US" sz="1800">
                <a:solidFill>
                  <a:srgbClr val="000000"/>
                </a:solidFill>
                <a:latin typeface="Arial"/>
                <a:ea typeface="Arial"/>
                <a:cs typeface="Arial"/>
                <a:sym typeface="Arial"/>
              </a:rPr>
              <a:t>12,8 K interactions</a:t>
            </a:r>
            <a:endParaRPr/>
          </a:p>
          <a:p>
            <a:pPr marL="285750" marR="0" lvl="0" indent="-285750" algn="l" rtl="0">
              <a:spcBef>
                <a:spcPts val="600"/>
              </a:spcBef>
              <a:spcAft>
                <a:spcPts val="0"/>
              </a:spcAft>
              <a:buClr>
                <a:srgbClr val="C1DDEA"/>
              </a:buClr>
              <a:buSzPts val="1800"/>
              <a:buFont typeface="Arial"/>
              <a:buChar char="•"/>
            </a:pPr>
            <a:r>
              <a:rPr lang="en-US" sz="1800">
                <a:solidFill>
                  <a:srgbClr val="000000"/>
                </a:solidFill>
                <a:latin typeface="Arial"/>
                <a:ea typeface="Arial"/>
                <a:cs typeface="Arial"/>
                <a:sym typeface="Arial"/>
              </a:rPr>
              <a:t>2,9 K j’aime et réactions</a:t>
            </a:r>
            <a:endParaRPr/>
          </a:p>
          <a:p>
            <a:pPr marL="285750" marR="0" lvl="0" indent="-171450" algn="l" rtl="0">
              <a:spcBef>
                <a:spcPts val="600"/>
              </a:spcBef>
              <a:spcAft>
                <a:spcPts val="0"/>
              </a:spcAft>
              <a:buClr>
                <a:srgbClr val="C1DDEA"/>
              </a:buClr>
              <a:buSzPts val="1800"/>
              <a:buFont typeface="Arial"/>
              <a:buNone/>
            </a:pPr>
            <a:endParaRPr sz="1800" b="1">
              <a:solidFill>
                <a:srgbClr val="000000"/>
              </a:solidFill>
              <a:latin typeface="Arial"/>
              <a:ea typeface="Arial"/>
              <a:cs typeface="Arial"/>
              <a:sym typeface="Arial"/>
            </a:endParaRPr>
          </a:p>
          <a:p>
            <a:pPr marL="0" marR="0" lvl="0" indent="0" algn="l" rtl="0">
              <a:spcBef>
                <a:spcPts val="0"/>
              </a:spcBef>
              <a:spcAft>
                <a:spcPts val="0"/>
              </a:spcAft>
              <a:buNone/>
            </a:pPr>
            <a:r>
              <a:rPr lang="en-US" sz="1800" b="1">
                <a:solidFill>
                  <a:srgbClr val="000000"/>
                </a:solidFill>
                <a:latin typeface="Arial"/>
                <a:ea typeface="Arial"/>
                <a:cs typeface="Arial"/>
                <a:sym typeface="Arial"/>
              </a:rPr>
              <a:t>TOP 3</a:t>
            </a:r>
            <a:endParaRPr/>
          </a:p>
          <a:p>
            <a:pPr marL="285750" marR="0" lvl="0" indent="-285750" algn="l" rtl="0">
              <a:spcBef>
                <a:spcPts val="600"/>
              </a:spcBef>
              <a:spcAft>
                <a:spcPts val="0"/>
              </a:spcAft>
              <a:buClr>
                <a:srgbClr val="C1DDEA"/>
              </a:buClr>
              <a:buSzPts val="1800"/>
              <a:buFont typeface="Arial"/>
              <a:buChar char="•"/>
            </a:pPr>
            <a:r>
              <a:rPr lang="en-US" sz="1800">
                <a:solidFill>
                  <a:srgbClr val="000000"/>
                </a:solidFill>
                <a:latin typeface="Arial"/>
                <a:ea typeface="Arial"/>
                <a:cs typeface="Arial"/>
                <a:sym typeface="Arial"/>
              </a:rPr>
              <a:t>Le Canard à la rouennaise – La rencontre</a:t>
            </a:r>
            <a:endParaRPr/>
          </a:p>
          <a:p>
            <a:pPr marL="285750" marR="0" lvl="0" indent="-285750" algn="l" rtl="0">
              <a:spcBef>
                <a:spcPts val="600"/>
              </a:spcBef>
              <a:spcAft>
                <a:spcPts val="0"/>
              </a:spcAft>
              <a:buClr>
                <a:srgbClr val="C1DDEA"/>
              </a:buClr>
              <a:buSzPts val="1800"/>
              <a:buFont typeface="Arial"/>
              <a:buChar char="•"/>
            </a:pPr>
            <a:r>
              <a:rPr lang="en-US" sz="1800">
                <a:solidFill>
                  <a:srgbClr val="000000"/>
                </a:solidFill>
                <a:latin typeface="Arial"/>
                <a:ea typeface="Arial"/>
                <a:cs typeface="Arial"/>
                <a:sym typeface="Arial"/>
              </a:rPr>
              <a:t>Le Bœuf Normand à l'honneur – La rencontre</a:t>
            </a:r>
            <a:endParaRPr/>
          </a:p>
          <a:p>
            <a:pPr marL="285750" marR="0" lvl="0" indent="-285750" algn="l" rtl="0">
              <a:spcBef>
                <a:spcPts val="600"/>
              </a:spcBef>
              <a:spcAft>
                <a:spcPts val="0"/>
              </a:spcAft>
              <a:buClr>
                <a:srgbClr val="C1DDEA"/>
              </a:buClr>
              <a:buSzPts val="1800"/>
              <a:buFont typeface="Arial"/>
              <a:buChar char="•"/>
            </a:pPr>
            <a:r>
              <a:rPr lang="en-US" sz="1800">
                <a:solidFill>
                  <a:srgbClr val="000000"/>
                </a:solidFill>
                <a:latin typeface="Arial"/>
                <a:ea typeface="Arial"/>
                <a:cs typeface="Arial"/>
                <a:sym typeface="Arial"/>
              </a:rPr>
              <a:t>Rouen à Table – Le teaser</a:t>
            </a:r>
            <a:endParaRPr sz="1800">
              <a:solidFill>
                <a:srgbClr val="000000"/>
              </a:solidFill>
              <a:latin typeface="Arial"/>
              <a:ea typeface="Arial"/>
              <a:cs typeface="Arial"/>
              <a:sym typeface="Arial"/>
            </a:endParaRPr>
          </a:p>
        </p:txBody>
      </p:sp>
      <p:pic>
        <p:nvPicPr>
          <p:cNvPr id="505" name="Google Shape;505;g22b3b1a5653_0_328"/>
          <p:cNvPicPr preferRelativeResize="0"/>
          <p:nvPr/>
        </p:nvPicPr>
        <p:blipFill rotWithShape="1">
          <a:blip r:embed="rId3">
            <a:alphaModFix/>
          </a:blip>
          <a:srcRect/>
          <a:stretch/>
        </p:blipFill>
        <p:spPr>
          <a:xfrm>
            <a:off x="9016230" y="135900"/>
            <a:ext cx="595773" cy="769480"/>
          </a:xfrm>
          <a:prstGeom prst="rect">
            <a:avLst/>
          </a:prstGeom>
          <a:noFill/>
          <a:ln>
            <a:noFill/>
          </a:ln>
        </p:spPr>
      </p:pic>
      <p:pic>
        <p:nvPicPr>
          <p:cNvPr id="506" name="Google Shape;506;g22b3b1a5653_0_328"/>
          <p:cNvPicPr preferRelativeResize="0"/>
          <p:nvPr/>
        </p:nvPicPr>
        <p:blipFill rotWithShape="1">
          <a:blip r:embed="rId4">
            <a:alphaModFix/>
          </a:blip>
          <a:srcRect/>
          <a:stretch/>
        </p:blipFill>
        <p:spPr>
          <a:xfrm>
            <a:off x="4291254" y="4227210"/>
            <a:ext cx="5446258" cy="2299003"/>
          </a:xfrm>
          <a:prstGeom prst="rect">
            <a:avLst/>
          </a:prstGeom>
          <a:noFill/>
          <a:ln>
            <a:noFill/>
          </a:ln>
        </p:spPr>
      </p:pic>
      <p:pic>
        <p:nvPicPr>
          <p:cNvPr id="507" name="Google Shape;507;g22b3b1a5653_0_328"/>
          <p:cNvPicPr preferRelativeResize="0"/>
          <p:nvPr/>
        </p:nvPicPr>
        <p:blipFill rotWithShape="1">
          <a:blip r:embed="rId5">
            <a:alphaModFix/>
          </a:blip>
          <a:srcRect/>
          <a:stretch/>
        </p:blipFill>
        <p:spPr>
          <a:xfrm>
            <a:off x="4277681" y="1106930"/>
            <a:ext cx="5423590" cy="229900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218" name="Google Shape;218;p2"/>
          <p:cNvGrpSpPr/>
          <p:nvPr/>
        </p:nvGrpSpPr>
        <p:grpSpPr>
          <a:xfrm>
            <a:off x="799167" y="2512945"/>
            <a:ext cx="347771" cy="349330"/>
            <a:chOff x="1813" y="0"/>
            <a:chExt cx="809173" cy="812800"/>
          </a:xfrm>
        </p:grpSpPr>
        <p:sp>
          <p:nvSpPr>
            <p:cNvPr id="219" name="Google Shape;219;p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txBox="1"/>
            <p:nvPr/>
          </p:nvSpPr>
          <p:spPr>
            <a:xfrm>
              <a:off x="76200" y="85725"/>
              <a:ext cx="660400" cy="6508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1" name="Google Shape;221;p2"/>
          <p:cNvGrpSpPr/>
          <p:nvPr/>
        </p:nvGrpSpPr>
        <p:grpSpPr>
          <a:xfrm>
            <a:off x="-1150714" y="6943673"/>
            <a:ext cx="3599837" cy="1163781"/>
            <a:chOff x="0" y="0"/>
            <a:chExt cx="2514172" cy="812800"/>
          </a:xfrm>
        </p:grpSpPr>
        <p:sp>
          <p:nvSpPr>
            <p:cNvPr id="222" name="Google Shape;222;p2"/>
            <p:cNvSpPr/>
            <p:nvPr/>
          </p:nvSpPr>
          <p:spPr>
            <a:xfrm>
              <a:off x="0" y="0"/>
              <a:ext cx="2514172" cy="506107"/>
            </a:xfrm>
            <a:custGeom>
              <a:avLst/>
              <a:gdLst/>
              <a:ahLst/>
              <a:cxnLst/>
              <a:rect l="l" t="t" r="r" b="b"/>
              <a:pathLst>
                <a:path w="2514172" h="506107" extrusionOk="0">
                  <a:moveTo>
                    <a:pt x="0" y="0"/>
                  </a:moveTo>
                  <a:lnTo>
                    <a:pt x="2514172" y="0"/>
                  </a:lnTo>
                  <a:lnTo>
                    <a:pt x="2514172" y="506107"/>
                  </a:lnTo>
                  <a:lnTo>
                    <a:pt x="0" y="506107"/>
                  </a:lnTo>
                  <a:close/>
                </a:path>
              </a:pathLst>
            </a:custGeom>
            <a:solidFill>
              <a:srgbClr val="EF501F"/>
            </a:solidFill>
            <a:ln>
              <a:noFill/>
            </a:ln>
          </p:spPr>
        </p:sp>
        <p:sp>
          <p:nvSpPr>
            <p:cNvPr id="223" name="Google Shape;223;p2"/>
            <p:cNvSpPr txBox="1"/>
            <p:nvPr/>
          </p:nvSpPr>
          <p:spPr>
            <a:xfrm>
              <a:off x="0" y="9525"/>
              <a:ext cx="812800" cy="8032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24" name="Google Shape;224;p2"/>
          <p:cNvSpPr txBox="1"/>
          <p:nvPr/>
        </p:nvSpPr>
        <p:spPr>
          <a:xfrm>
            <a:off x="558800" y="1529715"/>
            <a:ext cx="4781136" cy="366088"/>
          </a:xfrm>
          <a:prstGeom prst="rect">
            <a:avLst/>
          </a:prstGeom>
          <a:noFill/>
          <a:ln>
            <a:noFill/>
          </a:ln>
        </p:spPr>
        <p:txBody>
          <a:bodyPr spcFirstLastPara="1" wrap="square" lIns="0" tIns="0" rIns="0" bIns="0" anchor="t" anchorCtr="0">
            <a:spAutoFit/>
          </a:bodyPr>
          <a:lstStyle/>
          <a:p>
            <a:pPr marL="0" marR="0" lvl="0" indent="0" algn="l" rtl="0">
              <a:lnSpc>
                <a:spcPct val="98000"/>
              </a:lnSpc>
              <a:spcBef>
                <a:spcPts val="0"/>
              </a:spcBef>
              <a:spcAft>
                <a:spcPts val="0"/>
              </a:spcAft>
              <a:buNone/>
            </a:pPr>
            <a:r>
              <a:rPr lang="en-US" sz="2851" b="0" i="0" u="none" strike="noStrike" cap="none">
                <a:solidFill>
                  <a:srgbClr val="000000"/>
                </a:solidFill>
                <a:latin typeface="Montserrat ExtraBold"/>
                <a:ea typeface="Montserrat ExtraBold"/>
                <a:cs typeface="Montserrat ExtraBold"/>
                <a:sym typeface="Montserrat ExtraBold"/>
              </a:rPr>
              <a:t>Le programme</a:t>
            </a:r>
            <a:endParaRPr/>
          </a:p>
        </p:txBody>
      </p:sp>
      <p:sp>
        <p:nvSpPr>
          <p:cNvPr id="225" name="Google Shape;225;p2"/>
          <p:cNvSpPr txBox="1"/>
          <p:nvPr/>
        </p:nvSpPr>
        <p:spPr>
          <a:xfrm>
            <a:off x="1334692" y="2586810"/>
            <a:ext cx="5789426" cy="213285"/>
          </a:xfrm>
          <a:prstGeom prst="rect">
            <a:avLst/>
          </a:prstGeom>
          <a:noFill/>
          <a:ln>
            <a:noFill/>
          </a:ln>
        </p:spPr>
        <p:txBody>
          <a:bodyPr spcFirstLastPara="1" wrap="square" lIns="0" tIns="0" rIns="0" bIns="0" anchor="t" anchorCtr="0">
            <a:spAutoFit/>
          </a:bodyPr>
          <a:lstStyle/>
          <a:p>
            <a:pPr marL="0" marR="0" lvl="0" indent="0" algn="l" rtl="0">
              <a:lnSpc>
                <a:spcPct val="97993"/>
              </a:lnSpc>
              <a:spcBef>
                <a:spcPts val="0"/>
              </a:spcBef>
              <a:spcAft>
                <a:spcPts val="0"/>
              </a:spcAft>
              <a:buNone/>
            </a:pPr>
            <a:r>
              <a:rPr lang="en-US" sz="1645" b="0" i="0" u="none" strike="noStrike" cap="none">
                <a:solidFill>
                  <a:srgbClr val="000000"/>
                </a:solidFill>
                <a:latin typeface="Montserrat SemiBold"/>
                <a:ea typeface="Montserrat SemiBold"/>
                <a:cs typeface="Montserrat SemiBold"/>
                <a:sym typeface="Montserrat SemiBold"/>
              </a:rPr>
              <a:t>10h00 : accueil café</a:t>
            </a:r>
            <a:endParaRPr/>
          </a:p>
        </p:txBody>
      </p:sp>
      <p:cxnSp>
        <p:nvCxnSpPr>
          <p:cNvPr id="226" name="Google Shape;226;p2"/>
          <p:cNvCxnSpPr/>
          <p:nvPr/>
        </p:nvCxnSpPr>
        <p:spPr>
          <a:xfrm rot="-5371680">
            <a:off x="-1008661" y="3924353"/>
            <a:ext cx="3170540" cy="0"/>
          </a:xfrm>
          <a:prstGeom prst="straightConnector1">
            <a:avLst/>
          </a:prstGeom>
          <a:noFill/>
          <a:ln w="28575" cap="flat" cmpd="sng">
            <a:solidFill>
              <a:srgbClr val="EF501F"/>
            </a:solidFill>
            <a:prstDash val="solid"/>
            <a:round/>
            <a:headEnd type="none" w="sm" len="sm"/>
            <a:tailEnd type="none" w="sm" len="sm"/>
          </a:ln>
        </p:spPr>
      </p:cxnSp>
      <p:grpSp>
        <p:nvGrpSpPr>
          <p:cNvPr id="227" name="Google Shape;227;p2"/>
          <p:cNvGrpSpPr/>
          <p:nvPr/>
        </p:nvGrpSpPr>
        <p:grpSpPr>
          <a:xfrm>
            <a:off x="799167" y="3010417"/>
            <a:ext cx="347771" cy="349330"/>
            <a:chOff x="1813" y="0"/>
            <a:chExt cx="809173" cy="812800"/>
          </a:xfrm>
        </p:grpSpPr>
        <p:sp>
          <p:nvSpPr>
            <p:cNvPr id="228" name="Google Shape;228;p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F5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txBox="1"/>
            <p:nvPr/>
          </p:nvSpPr>
          <p:spPr>
            <a:xfrm>
              <a:off x="76200" y="85725"/>
              <a:ext cx="660400" cy="6508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30" name="Google Shape;230;p2"/>
          <p:cNvSpPr txBox="1"/>
          <p:nvPr/>
        </p:nvSpPr>
        <p:spPr>
          <a:xfrm>
            <a:off x="1334692" y="3084282"/>
            <a:ext cx="7272160" cy="213284"/>
          </a:xfrm>
          <a:prstGeom prst="rect">
            <a:avLst/>
          </a:prstGeom>
          <a:noFill/>
          <a:ln>
            <a:noFill/>
          </a:ln>
        </p:spPr>
        <p:txBody>
          <a:bodyPr spcFirstLastPara="1" wrap="square" lIns="0" tIns="0" rIns="0" bIns="0" anchor="t" anchorCtr="0">
            <a:spAutoFit/>
          </a:bodyPr>
          <a:lstStyle/>
          <a:p>
            <a:pPr marL="0" marR="0" lvl="0" indent="0" algn="l" rtl="0">
              <a:lnSpc>
                <a:spcPct val="97993"/>
              </a:lnSpc>
              <a:spcBef>
                <a:spcPts val="0"/>
              </a:spcBef>
              <a:spcAft>
                <a:spcPts val="0"/>
              </a:spcAft>
              <a:buNone/>
            </a:pPr>
            <a:r>
              <a:rPr lang="en-US" sz="1645" b="0" i="0" u="none" strike="noStrike" cap="none">
                <a:solidFill>
                  <a:srgbClr val="000000"/>
                </a:solidFill>
                <a:latin typeface="Montserrat SemiBold"/>
                <a:ea typeface="Montserrat SemiBold"/>
                <a:cs typeface="Montserrat SemiBold"/>
                <a:sym typeface="Montserrat SemiBold"/>
              </a:rPr>
              <a:t>10h20 : mot d'accueil</a:t>
            </a:r>
            <a:endParaRPr/>
          </a:p>
        </p:txBody>
      </p:sp>
      <p:grpSp>
        <p:nvGrpSpPr>
          <p:cNvPr id="231" name="Google Shape;231;p2"/>
          <p:cNvGrpSpPr/>
          <p:nvPr/>
        </p:nvGrpSpPr>
        <p:grpSpPr>
          <a:xfrm>
            <a:off x="799167" y="3503400"/>
            <a:ext cx="347771" cy="349330"/>
            <a:chOff x="1813" y="0"/>
            <a:chExt cx="809173" cy="812800"/>
          </a:xfrm>
        </p:grpSpPr>
        <p:sp>
          <p:nvSpPr>
            <p:cNvPr id="232" name="Google Shape;232;p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txBox="1"/>
            <p:nvPr/>
          </p:nvSpPr>
          <p:spPr>
            <a:xfrm>
              <a:off x="76200" y="85725"/>
              <a:ext cx="660400" cy="6508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4" name="Google Shape;234;p2"/>
          <p:cNvGrpSpPr/>
          <p:nvPr/>
        </p:nvGrpSpPr>
        <p:grpSpPr>
          <a:xfrm>
            <a:off x="806186" y="3996383"/>
            <a:ext cx="347771" cy="349330"/>
            <a:chOff x="1813" y="0"/>
            <a:chExt cx="809173" cy="812800"/>
          </a:xfrm>
        </p:grpSpPr>
        <p:sp>
          <p:nvSpPr>
            <p:cNvPr id="235" name="Google Shape;235;p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F5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txBox="1"/>
            <p:nvPr/>
          </p:nvSpPr>
          <p:spPr>
            <a:xfrm>
              <a:off x="76200" y="85725"/>
              <a:ext cx="660400" cy="6508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37" name="Google Shape;237;p2"/>
          <p:cNvSpPr txBox="1"/>
          <p:nvPr/>
        </p:nvSpPr>
        <p:spPr>
          <a:xfrm>
            <a:off x="1341711" y="3585711"/>
            <a:ext cx="7626738" cy="213284"/>
          </a:xfrm>
          <a:prstGeom prst="rect">
            <a:avLst/>
          </a:prstGeom>
          <a:noFill/>
          <a:ln>
            <a:noFill/>
          </a:ln>
        </p:spPr>
        <p:txBody>
          <a:bodyPr spcFirstLastPara="1" wrap="square" lIns="0" tIns="0" rIns="0" bIns="0" anchor="t" anchorCtr="0">
            <a:spAutoFit/>
          </a:bodyPr>
          <a:lstStyle/>
          <a:p>
            <a:pPr marL="0" marR="0" lvl="0" indent="0" algn="l" rtl="0">
              <a:lnSpc>
                <a:spcPct val="97993"/>
              </a:lnSpc>
              <a:spcBef>
                <a:spcPts val="0"/>
              </a:spcBef>
              <a:spcAft>
                <a:spcPts val="0"/>
              </a:spcAft>
              <a:buNone/>
            </a:pPr>
            <a:r>
              <a:rPr lang="en-US" sz="1645" b="0" i="0" u="none" strike="noStrike" cap="none">
                <a:solidFill>
                  <a:srgbClr val="000000"/>
                </a:solidFill>
                <a:latin typeface="Montserrat SemiBold"/>
                <a:ea typeface="Montserrat SemiBold"/>
                <a:cs typeface="Montserrat SemiBold"/>
                <a:sym typeface="Montserrat SemiBold"/>
              </a:rPr>
              <a:t>10h30 à 12h15 : matinée de partage avec 3 témoignages de CM en OT</a:t>
            </a:r>
            <a:endParaRPr/>
          </a:p>
        </p:txBody>
      </p:sp>
      <p:grpSp>
        <p:nvGrpSpPr>
          <p:cNvPr id="238" name="Google Shape;238;p2"/>
          <p:cNvGrpSpPr/>
          <p:nvPr/>
        </p:nvGrpSpPr>
        <p:grpSpPr>
          <a:xfrm>
            <a:off x="806186" y="4489366"/>
            <a:ext cx="347771" cy="349330"/>
            <a:chOff x="1813" y="0"/>
            <a:chExt cx="809173" cy="812800"/>
          </a:xfrm>
        </p:grpSpPr>
        <p:sp>
          <p:nvSpPr>
            <p:cNvPr id="239" name="Google Shape;239;p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txBox="1"/>
            <p:nvPr/>
          </p:nvSpPr>
          <p:spPr>
            <a:xfrm>
              <a:off x="76200" y="85725"/>
              <a:ext cx="660400" cy="6508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41" name="Google Shape;241;p2"/>
          <p:cNvSpPr txBox="1"/>
          <p:nvPr/>
        </p:nvSpPr>
        <p:spPr>
          <a:xfrm>
            <a:off x="1341711" y="4078694"/>
            <a:ext cx="7004259" cy="213285"/>
          </a:xfrm>
          <a:prstGeom prst="rect">
            <a:avLst/>
          </a:prstGeom>
          <a:noFill/>
          <a:ln>
            <a:noFill/>
          </a:ln>
        </p:spPr>
        <p:txBody>
          <a:bodyPr spcFirstLastPara="1" wrap="square" lIns="0" tIns="0" rIns="0" bIns="0" anchor="t" anchorCtr="0">
            <a:spAutoFit/>
          </a:bodyPr>
          <a:lstStyle/>
          <a:p>
            <a:pPr marL="0" marR="0" lvl="0" indent="0" algn="l" rtl="0">
              <a:lnSpc>
                <a:spcPct val="97993"/>
              </a:lnSpc>
              <a:spcBef>
                <a:spcPts val="0"/>
              </a:spcBef>
              <a:spcAft>
                <a:spcPts val="0"/>
              </a:spcAft>
              <a:buNone/>
            </a:pPr>
            <a:r>
              <a:rPr lang="en-US" sz="1645" b="0" i="0" u="none" strike="noStrike" cap="none">
                <a:solidFill>
                  <a:srgbClr val="000000"/>
                </a:solidFill>
                <a:latin typeface="Montserrat SemiBold"/>
                <a:ea typeface="Montserrat SemiBold"/>
                <a:cs typeface="Montserrat SemiBold"/>
                <a:sym typeface="Montserrat SemiBold"/>
              </a:rPr>
              <a:t>12h30 à 14h00 : pause déjeuner</a:t>
            </a:r>
            <a:endParaRPr/>
          </a:p>
        </p:txBody>
      </p:sp>
      <p:grpSp>
        <p:nvGrpSpPr>
          <p:cNvPr id="242" name="Google Shape;242;p2"/>
          <p:cNvGrpSpPr/>
          <p:nvPr/>
        </p:nvGrpSpPr>
        <p:grpSpPr>
          <a:xfrm>
            <a:off x="813205" y="4982349"/>
            <a:ext cx="347771" cy="349330"/>
            <a:chOff x="1813" y="0"/>
            <a:chExt cx="809173" cy="812800"/>
          </a:xfrm>
        </p:grpSpPr>
        <p:sp>
          <p:nvSpPr>
            <p:cNvPr id="243" name="Google Shape;243;p2"/>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F5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txBox="1"/>
            <p:nvPr/>
          </p:nvSpPr>
          <p:spPr>
            <a:xfrm>
              <a:off x="76200" y="85725"/>
              <a:ext cx="660400" cy="6508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45" name="Google Shape;245;p2"/>
          <p:cNvSpPr txBox="1"/>
          <p:nvPr/>
        </p:nvSpPr>
        <p:spPr>
          <a:xfrm>
            <a:off x="1348730" y="4571677"/>
            <a:ext cx="7272160" cy="213284"/>
          </a:xfrm>
          <a:prstGeom prst="rect">
            <a:avLst/>
          </a:prstGeom>
          <a:noFill/>
          <a:ln>
            <a:noFill/>
          </a:ln>
        </p:spPr>
        <p:txBody>
          <a:bodyPr spcFirstLastPara="1" wrap="square" lIns="0" tIns="0" rIns="0" bIns="0" anchor="t" anchorCtr="0">
            <a:spAutoFit/>
          </a:bodyPr>
          <a:lstStyle/>
          <a:p>
            <a:pPr marL="0" marR="0" lvl="0" indent="0" algn="l" rtl="0">
              <a:lnSpc>
                <a:spcPct val="97993"/>
              </a:lnSpc>
              <a:spcBef>
                <a:spcPts val="0"/>
              </a:spcBef>
              <a:spcAft>
                <a:spcPts val="0"/>
              </a:spcAft>
              <a:buNone/>
            </a:pPr>
            <a:r>
              <a:rPr lang="en-US" sz="1645" b="0" i="0" u="none" strike="noStrike" cap="none">
                <a:solidFill>
                  <a:srgbClr val="000000"/>
                </a:solidFill>
                <a:latin typeface="Montserrat SemiBold"/>
                <a:ea typeface="Montserrat SemiBold"/>
                <a:cs typeface="Montserrat SemiBold"/>
                <a:sym typeface="Montserrat SemiBold"/>
              </a:rPr>
              <a:t>14h15 à 15h45 : atelier collaboratif animé par Normandie Tourisme</a:t>
            </a:r>
            <a:endParaRPr/>
          </a:p>
        </p:txBody>
      </p:sp>
      <p:sp>
        <p:nvSpPr>
          <p:cNvPr id="246" name="Google Shape;246;p2"/>
          <p:cNvSpPr txBox="1"/>
          <p:nvPr/>
        </p:nvSpPr>
        <p:spPr>
          <a:xfrm>
            <a:off x="1348730" y="5074723"/>
            <a:ext cx="7272160" cy="213284"/>
          </a:xfrm>
          <a:prstGeom prst="rect">
            <a:avLst/>
          </a:prstGeom>
          <a:noFill/>
          <a:ln>
            <a:noFill/>
          </a:ln>
        </p:spPr>
        <p:txBody>
          <a:bodyPr spcFirstLastPara="1" wrap="square" lIns="0" tIns="0" rIns="0" bIns="0" anchor="t" anchorCtr="0">
            <a:spAutoFit/>
          </a:bodyPr>
          <a:lstStyle/>
          <a:p>
            <a:pPr marL="0" marR="0" lvl="0" indent="0" algn="l" rtl="0">
              <a:lnSpc>
                <a:spcPct val="97993"/>
              </a:lnSpc>
              <a:spcBef>
                <a:spcPts val="0"/>
              </a:spcBef>
              <a:spcAft>
                <a:spcPts val="0"/>
              </a:spcAft>
              <a:buNone/>
            </a:pPr>
            <a:r>
              <a:rPr lang="en-US" sz="1645" b="0" i="0" u="none" strike="noStrike" cap="none">
                <a:solidFill>
                  <a:srgbClr val="000000"/>
                </a:solidFill>
                <a:latin typeface="Montserrat SemiBold"/>
                <a:ea typeface="Montserrat SemiBold"/>
                <a:cs typeface="Montserrat SemiBold"/>
                <a:sym typeface="Montserrat SemiBold"/>
              </a:rPr>
              <a:t>16h00 : conclusion</a:t>
            </a:r>
            <a:endParaRPr/>
          </a:p>
        </p:txBody>
      </p:sp>
      <p:grpSp>
        <p:nvGrpSpPr>
          <p:cNvPr id="247" name="Google Shape;247;p2"/>
          <p:cNvGrpSpPr/>
          <p:nvPr/>
        </p:nvGrpSpPr>
        <p:grpSpPr>
          <a:xfrm>
            <a:off x="8968455" y="737815"/>
            <a:ext cx="1264263" cy="1739413"/>
            <a:chOff x="0" y="-19050"/>
            <a:chExt cx="812800" cy="1118276"/>
          </a:xfrm>
        </p:grpSpPr>
        <p:sp>
          <p:nvSpPr>
            <p:cNvPr id="248" name="Google Shape;248;p2"/>
            <p:cNvSpPr/>
            <p:nvPr/>
          </p:nvSpPr>
          <p:spPr>
            <a:xfrm>
              <a:off x="0" y="0"/>
              <a:ext cx="612001" cy="1099226"/>
            </a:xfrm>
            <a:custGeom>
              <a:avLst/>
              <a:gdLst/>
              <a:ahLst/>
              <a:cxnLst/>
              <a:rect l="l" t="t" r="r" b="b"/>
              <a:pathLst>
                <a:path w="612001" h="1099226" extrusionOk="0">
                  <a:moveTo>
                    <a:pt x="0" y="0"/>
                  </a:moveTo>
                  <a:lnTo>
                    <a:pt x="612001" y="0"/>
                  </a:lnTo>
                  <a:lnTo>
                    <a:pt x="612001" y="1099226"/>
                  </a:lnTo>
                  <a:lnTo>
                    <a:pt x="0" y="1099226"/>
                  </a:lnTo>
                  <a:close/>
                </a:path>
              </a:pathLst>
            </a:custGeom>
            <a:solidFill>
              <a:srgbClr val="EFF1F0"/>
            </a:solidFill>
            <a:ln>
              <a:noFill/>
            </a:ln>
          </p:spPr>
        </p:sp>
        <p:sp>
          <p:nvSpPr>
            <p:cNvPr id="249" name="Google Shape;249;p2"/>
            <p:cNvSpPr txBox="1"/>
            <p:nvPr/>
          </p:nvSpPr>
          <p:spPr>
            <a:xfrm>
              <a:off x="0" y="-19050"/>
              <a:ext cx="812800" cy="831850"/>
            </a:xfrm>
            <a:prstGeom prst="rect">
              <a:avLst/>
            </a:prstGeom>
            <a:noFill/>
            <a:ln>
              <a:noFill/>
            </a:ln>
          </p:spPr>
          <p:txBody>
            <a:bodyPr spcFirstLastPara="1" wrap="square" lIns="26050" tIns="26050" rIns="26050" bIns="26050" anchor="ctr" anchorCtr="0">
              <a:noAutofit/>
            </a:bodyPr>
            <a:lstStyle/>
            <a:p>
              <a:pPr marL="0" marR="0" lvl="0" indent="0" algn="ctr" rtl="0">
                <a:lnSpc>
                  <a:spcPct val="558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50" name="Google Shape;250;p2"/>
          <p:cNvPicPr preferRelativeResize="0"/>
          <p:nvPr/>
        </p:nvPicPr>
        <p:blipFill rotWithShape="1">
          <a:blip r:embed="rId3">
            <a:alphaModFix/>
          </a:blip>
          <a:srcRect/>
          <a:stretch/>
        </p:blipFill>
        <p:spPr>
          <a:xfrm rot="5400000">
            <a:off x="8313418" y="1567423"/>
            <a:ext cx="1685684" cy="800700"/>
          </a:xfrm>
          <a:prstGeom prst="rect">
            <a:avLst/>
          </a:prstGeom>
          <a:noFill/>
          <a:ln>
            <a:noFill/>
          </a:ln>
        </p:spPr>
      </p:pic>
      <p:grpSp>
        <p:nvGrpSpPr>
          <p:cNvPr id="251" name="Google Shape;251;p2"/>
          <p:cNvGrpSpPr/>
          <p:nvPr/>
        </p:nvGrpSpPr>
        <p:grpSpPr>
          <a:xfrm>
            <a:off x="7595576" y="6943673"/>
            <a:ext cx="2158024" cy="309207"/>
            <a:chOff x="0" y="0"/>
            <a:chExt cx="2877366" cy="412276"/>
          </a:xfrm>
        </p:grpSpPr>
        <p:pic>
          <p:nvPicPr>
            <p:cNvPr id="252" name="Google Shape;252;p2"/>
            <p:cNvPicPr preferRelativeResize="0"/>
            <p:nvPr/>
          </p:nvPicPr>
          <p:blipFill rotWithShape="1">
            <a:blip r:embed="rId4">
              <a:alphaModFix/>
            </a:blip>
            <a:srcRect/>
            <a:stretch/>
          </p:blipFill>
          <p:spPr>
            <a:xfrm>
              <a:off x="0" y="77607"/>
              <a:ext cx="1594526" cy="299771"/>
            </a:xfrm>
            <a:prstGeom prst="rect">
              <a:avLst/>
            </a:prstGeom>
            <a:noFill/>
            <a:ln>
              <a:noFill/>
            </a:ln>
          </p:spPr>
        </p:pic>
        <p:pic>
          <p:nvPicPr>
            <p:cNvPr id="253" name="Google Shape;253;p2"/>
            <p:cNvPicPr preferRelativeResize="0"/>
            <p:nvPr/>
          </p:nvPicPr>
          <p:blipFill rotWithShape="1">
            <a:blip r:embed="rId5">
              <a:alphaModFix/>
            </a:blip>
            <a:srcRect/>
            <a:stretch/>
          </p:blipFill>
          <p:spPr>
            <a:xfrm>
              <a:off x="1728489" y="0"/>
              <a:ext cx="1148877" cy="412276"/>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g22b3b1a5653_0_337"/>
          <p:cNvSpPr txBox="1">
            <a:spLocks noGrp="1"/>
          </p:cNvSpPr>
          <p:nvPr>
            <p:ph type="ctrTitle"/>
          </p:nvPr>
        </p:nvSpPr>
        <p:spPr>
          <a:xfrm>
            <a:off x="575144" y="542297"/>
            <a:ext cx="7315200" cy="509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D563A"/>
              </a:buClr>
              <a:buSzPts val="2000"/>
              <a:buFont typeface="Arial"/>
              <a:buNone/>
            </a:pPr>
            <a:r>
              <a:rPr lang="en-US"/>
              <a:t>LES CONSTATS</a:t>
            </a:r>
            <a:endParaRPr/>
          </a:p>
        </p:txBody>
      </p:sp>
      <p:sp>
        <p:nvSpPr>
          <p:cNvPr id="514" name="Google Shape;514;g22b3b1a5653_0_337"/>
          <p:cNvSpPr txBox="1"/>
          <p:nvPr/>
        </p:nvSpPr>
        <p:spPr>
          <a:xfrm>
            <a:off x="634250" y="1767775"/>
            <a:ext cx="4467000" cy="2601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800">
              <a:solidFill>
                <a:srgbClr val="005084"/>
              </a:solidFill>
              <a:latin typeface="Arial"/>
              <a:ea typeface="Arial"/>
              <a:cs typeface="Arial"/>
              <a:sym typeface="Arial"/>
            </a:endParaRPr>
          </a:p>
          <a:p>
            <a:pPr marL="0" marR="0" lvl="0" indent="0" algn="l" rtl="0">
              <a:lnSpc>
                <a:spcPct val="150000"/>
              </a:lnSpc>
              <a:spcBef>
                <a:spcPts val="0"/>
              </a:spcBef>
              <a:spcAft>
                <a:spcPts val="0"/>
              </a:spcAft>
              <a:buNone/>
            </a:pPr>
            <a:r>
              <a:rPr lang="en-US" sz="1600">
                <a:solidFill>
                  <a:srgbClr val="005084"/>
                </a:solidFill>
                <a:latin typeface="Arial"/>
                <a:ea typeface="Arial"/>
                <a:cs typeface="Arial"/>
                <a:sym typeface="Arial"/>
              </a:rPr>
              <a:t>Ce qui fonctionne sur Facebook</a:t>
            </a:r>
            <a:endParaRPr/>
          </a:p>
          <a:p>
            <a:pPr marL="0" marR="0" lvl="0" indent="0" algn="l" rtl="0">
              <a:lnSpc>
                <a:spcPct val="150000"/>
              </a:lnSpc>
              <a:spcBef>
                <a:spcPts val="0"/>
              </a:spcBef>
              <a:spcAft>
                <a:spcPts val="0"/>
              </a:spcAft>
              <a:buNone/>
            </a:pPr>
            <a:endParaRPr sz="800">
              <a:solidFill>
                <a:srgbClr val="005084"/>
              </a:solidFill>
              <a:latin typeface="Arial"/>
              <a:ea typeface="Arial"/>
              <a:cs typeface="Arial"/>
              <a:sym typeface="Arial"/>
            </a:endParaRPr>
          </a:p>
          <a:p>
            <a:pPr marL="285750" marR="0" lvl="0" indent="-285750" algn="l" rtl="0">
              <a:lnSpc>
                <a:spcPct val="150000"/>
              </a:lnSpc>
              <a:spcBef>
                <a:spcPts val="0"/>
              </a:spcBef>
              <a:spcAft>
                <a:spcPts val="0"/>
              </a:spcAft>
              <a:buClr>
                <a:srgbClr val="A2D3F3"/>
              </a:buClr>
              <a:buSzPts val="1400"/>
              <a:buFont typeface="Arial"/>
              <a:buChar char="•"/>
            </a:pPr>
            <a:r>
              <a:rPr lang="en-US" sz="1400">
                <a:solidFill>
                  <a:schemeClr val="dk1"/>
                </a:solidFill>
                <a:latin typeface="Arial"/>
                <a:ea typeface="Arial"/>
                <a:cs typeface="Arial"/>
                <a:sym typeface="Arial"/>
              </a:rPr>
              <a:t>Les actus presse / retombées sur la ville</a:t>
            </a:r>
            <a:endParaRPr/>
          </a:p>
          <a:p>
            <a:pPr marL="285750" marR="0" lvl="0" indent="-285750" algn="l" rtl="0">
              <a:lnSpc>
                <a:spcPct val="150000"/>
              </a:lnSpc>
              <a:spcBef>
                <a:spcPts val="0"/>
              </a:spcBef>
              <a:spcAft>
                <a:spcPts val="0"/>
              </a:spcAft>
              <a:buClr>
                <a:srgbClr val="A2D3F3"/>
              </a:buClr>
              <a:buSzPts val="1400"/>
              <a:buFont typeface="Noto Sans Symbols"/>
              <a:buChar char="🡪"/>
            </a:pPr>
            <a:r>
              <a:rPr lang="en-US" sz="1400">
                <a:solidFill>
                  <a:schemeClr val="dk1"/>
                </a:solidFill>
                <a:latin typeface="Arial"/>
                <a:ea typeface="Arial"/>
                <a:cs typeface="Arial"/>
                <a:sym typeface="Arial"/>
              </a:rPr>
              <a:t>tout ce qui est en lien avec l’attractivité du territoire : fierté des locaux</a:t>
            </a:r>
            <a:endParaRPr/>
          </a:p>
          <a:p>
            <a:pPr marL="285750" marR="0" lvl="0" indent="-285750" algn="l" rtl="0">
              <a:lnSpc>
                <a:spcPct val="150000"/>
              </a:lnSpc>
              <a:spcBef>
                <a:spcPts val="0"/>
              </a:spcBef>
              <a:spcAft>
                <a:spcPts val="0"/>
              </a:spcAft>
              <a:buClr>
                <a:srgbClr val="A2D3F3"/>
              </a:buClr>
              <a:buSzPts val="1400"/>
              <a:buFont typeface="Arial"/>
              <a:buChar char="•"/>
            </a:pPr>
            <a:r>
              <a:rPr lang="en-US" sz="1400">
                <a:solidFill>
                  <a:schemeClr val="dk1"/>
                </a:solidFill>
                <a:latin typeface="Arial"/>
                <a:ea typeface="Arial"/>
                <a:cs typeface="Arial"/>
                <a:sym typeface="Arial"/>
              </a:rPr>
              <a:t>Les posts affinitaires</a:t>
            </a:r>
            <a:endParaRPr/>
          </a:p>
          <a:p>
            <a:pPr marL="285750" marR="0" lvl="0" indent="-285750" algn="l" rtl="0">
              <a:lnSpc>
                <a:spcPct val="150000"/>
              </a:lnSpc>
              <a:spcBef>
                <a:spcPts val="0"/>
              </a:spcBef>
              <a:spcAft>
                <a:spcPts val="0"/>
              </a:spcAft>
              <a:buClr>
                <a:srgbClr val="A2D3F3"/>
              </a:buClr>
              <a:buSzPts val="1400"/>
              <a:buFont typeface="Arial"/>
              <a:buChar char="•"/>
            </a:pPr>
            <a:r>
              <a:rPr lang="en-US" sz="1400">
                <a:solidFill>
                  <a:schemeClr val="dk1"/>
                </a:solidFill>
                <a:latin typeface="Arial"/>
                <a:ea typeface="Arial"/>
                <a:cs typeface="Arial"/>
                <a:sym typeface="Arial"/>
              </a:rPr>
              <a:t>Les photos du territoire</a:t>
            </a:r>
            <a:endParaRPr/>
          </a:p>
          <a:p>
            <a:pPr marL="285750" marR="0" lvl="0" indent="-196850" algn="l" rtl="0">
              <a:lnSpc>
                <a:spcPct val="150000"/>
              </a:lnSpc>
              <a:spcBef>
                <a:spcPts val="0"/>
              </a:spcBef>
              <a:spcAft>
                <a:spcPts val="0"/>
              </a:spcAft>
              <a:buClr>
                <a:srgbClr val="A2D3F3"/>
              </a:buClr>
              <a:buSzPts val="1400"/>
              <a:buFont typeface="Arial"/>
              <a:buNone/>
            </a:pPr>
            <a:endParaRPr sz="1400">
              <a:solidFill>
                <a:schemeClr val="dk1"/>
              </a:solidFill>
              <a:latin typeface="Arial"/>
              <a:ea typeface="Arial"/>
              <a:cs typeface="Arial"/>
              <a:sym typeface="Arial"/>
            </a:endParaRPr>
          </a:p>
        </p:txBody>
      </p:sp>
      <p:pic>
        <p:nvPicPr>
          <p:cNvPr id="515" name="Google Shape;515;g22b3b1a5653_0_337"/>
          <p:cNvPicPr preferRelativeResize="0"/>
          <p:nvPr/>
        </p:nvPicPr>
        <p:blipFill rotWithShape="1">
          <a:blip r:embed="rId3">
            <a:alphaModFix/>
          </a:blip>
          <a:srcRect/>
          <a:stretch/>
        </p:blipFill>
        <p:spPr>
          <a:xfrm>
            <a:off x="8582682" y="382656"/>
            <a:ext cx="595773" cy="769480"/>
          </a:xfrm>
          <a:prstGeom prst="rect">
            <a:avLst/>
          </a:prstGeom>
          <a:noFill/>
          <a:ln>
            <a:noFill/>
          </a:ln>
        </p:spPr>
      </p:pic>
      <p:cxnSp>
        <p:nvCxnSpPr>
          <p:cNvPr id="516" name="Google Shape;516;g22b3b1a5653_0_337"/>
          <p:cNvCxnSpPr/>
          <p:nvPr/>
        </p:nvCxnSpPr>
        <p:spPr>
          <a:xfrm>
            <a:off x="5370022" y="1888679"/>
            <a:ext cx="0" cy="2318100"/>
          </a:xfrm>
          <a:prstGeom prst="straightConnector1">
            <a:avLst/>
          </a:prstGeom>
          <a:noFill/>
          <a:ln w="9525" cap="flat" cmpd="sng">
            <a:solidFill>
              <a:srgbClr val="A2D3F3"/>
            </a:solidFill>
            <a:prstDash val="solid"/>
            <a:miter lim="800000"/>
            <a:headEnd type="none" w="sm" len="sm"/>
            <a:tailEnd type="none" w="sm" len="sm"/>
          </a:ln>
        </p:spPr>
      </p:cxnSp>
      <p:sp>
        <p:nvSpPr>
          <p:cNvPr id="517" name="Google Shape;517;g22b3b1a5653_0_337"/>
          <p:cNvSpPr txBox="1"/>
          <p:nvPr/>
        </p:nvSpPr>
        <p:spPr>
          <a:xfrm>
            <a:off x="5638800" y="1767775"/>
            <a:ext cx="3762600" cy="985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800">
              <a:solidFill>
                <a:srgbClr val="005084"/>
              </a:solidFill>
              <a:latin typeface="Arial"/>
              <a:ea typeface="Arial"/>
              <a:cs typeface="Arial"/>
              <a:sym typeface="Arial"/>
            </a:endParaRPr>
          </a:p>
          <a:p>
            <a:pPr marL="0" marR="0" lvl="0" indent="0" algn="l" rtl="0">
              <a:lnSpc>
                <a:spcPct val="150000"/>
              </a:lnSpc>
              <a:spcBef>
                <a:spcPts val="0"/>
              </a:spcBef>
              <a:spcAft>
                <a:spcPts val="0"/>
              </a:spcAft>
              <a:buNone/>
            </a:pPr>
            <a:r>
              <a:rPr lang="en-US" sz="1600">
                <a:solidFill>
                  <a:srgbClr val="005084"/>
                </a:solidFill>
                <a:latin typeface="Arial"/>
                <a:ea typeface="Arial"/>
                <a:cs typeface="Arial"/>
                <a:sym typeface="Arial"/>
              </a:rPr>
              <a:t>Ce qui ne fonctionne pas</a:t>
            </a:r>
            <a:endParaRPr/>
          </a:p>
          <a:p>
            <a:pPr marL="0" marR="0" lvl="0" indent="0" algn="l" rtl="0">
              <a:lnSpc>
                <a:spcPct val="150000"/>
              </a:lnSpc>
              <a:spcBef>
                <a:spcPts val="0"/>
              </a:spcBef>
              <a:spcAft>
                <a:spcPts val="0"/>
              </a:spcAft>
              <a:buNone/>
            </a:pPr>
            <a:endParaRPr sz="800">
              <a:solidFill>
                <a:srgbClr val="005084"/>
              </a:solidFill>
              <a:latin typeface="Arial"/>
              <a:ea typeface="Arial"/>
              <a:cs typeface="Arial"/>
              <a:sym typeface="Arial"/>
            </a:endParaRPr>
          </a:p>
          <a:p>
            <a:pPr marL="285750" marR="0" lvl="0" indent="-285750" algn="l" rtl="0">
              <a:lnSpc>
                <a:spcPct val="150000"/>
              </a:lnSpc>
              <a:spcBef>
                <a:spcPts val="0"/>
              </a:spcBef>
              <a:spcAft>
                <a:spcPts val="0"/>
              </a:spcAft>
              <a:buClr>
                <a:srgbClr val="A2D3F3"/>
              </a:buClr>
              <a:buSzPts val="1400"/>
              <a:buFont typeface="Arial"/>
              <a:buChar char="•"/>
            </a:pPr>
            <a:r>
              <a:rPr lang="en-US" sz="1400">
                <a:solidFill>
                  <a:schemeClr val="dk1"/>
                </a:solidFill>
                <a:latin typeface="Arial"/>
                <a:ea typeface="Arial"/>
                <a:cs typeface="Arial"/>
                <a:sym typeface="Arial"/>
              </a:rPr>
              <a:t>Le format vidéo (aucune dans nos top 3)</a:t>
            </a:r>
            <a:endParaRPr/>
          </a:p>
        </p:txBody>
      </p:sp>
      <p:sp>
        <p:nvSpPr>
          <p:cNvPr id="518" name="Google Shape;518;g22b3b1a5653_0_337"/>
          <p:cNvSpPr/>
          <p:nvPr/>
        </p:nvSpPr>
        <p:spPr>
          <a:xfrm>
            <a:off x="634258" y="4748722"/>
            <a:ext cx="5689800" cy="2183700"/>
          </a:xfrm>
          <a:prstGeom prst="rect">
            <a:avLst/>
          </a:prstGeom>
          <a:solidFill>
            <a:srgbClr val="00508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9" name="Google Shape;519;g22b3b1a5653_0_337"/>
          <p:cNvSpPr txBox="1"/>
          <p:nvPr/>
        </p:nvSpPr>
        <p:spPr>
          <a:xfrm>
            <a:off x="1114395" y="4902170"/>
            <a:ext cx="3762600" cy="15084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600" b="1">
                <a:solidFill>
                  <a:schemeClr val="lt1"/>
                </a:solidFill>
                <a:latin typeface="Arial"/>
                <a:ea typeface="Arial"/>
                <a:cs typeface="Arial"/>
                <a:sym typeface="Arial"/>
              </a:rPr>
              <a:t>À RETRAVAILLER</a:t>
            </a:r>
            <a:endParaRPr/>
          </a:p>
          <a:p>
            <a:pPr marL="0" marR="0" lvl="0" indent="0" algn="l" rtl="0">
              <a:lnSpc>
                <a:spcPct val="150000"/>
              </a:lnSpc>
              <a:spcBef>
                <a:spcPts val="0"/>
              </a:spcBef>
              <a:spcAft>
                <a:spcPts val="0"/>
              </a:spcAft>
              <a:buNone/>
            </a:pPr>
            <a:endParaRPr sz="800">
              <a:solidFill>
                <a:schemeClr val="lt1"/>
              </a:solidFill>
              <a:latin typeface="Arial"/>
              <a:ea typeface="Arial"/>
              <a:cs typeface="Arial"/>
              <a:sym typeface="Arial"/>
            </a:endParaRPr>
          </a:p>
          <a:p>
            <a:pPr marL="285750" marR="0" lvl="0" indent="-285750" algn="l" rtl="0">
              <a:lnSpc>
                <a:spcPct val="150000"/>
              </a:lnSpc>
              <a:spcBef>
                <a:spcPts val="0"/>
              </a:spcBef>
              <a:spcAft>
                <a:spcPts val="0"/>
              </a:spcAft>
              <a:buClr>
                <a:srgbClr val="A2D3F3"/>
              </a:buClr>
              <a:buSzPts val="1400"/>
              <a:buFont typeface="Arial"/>
              <a:buChar char="•"/>
            </a:pPr>
            <a:r>
              <a:rPr lang="en-US" sz="1400">
                <a:solidFill>
                  <a:schemeClr val="lt1"/>
                </a:solidFill>
                <a:latin typeface="Arial"/>
                <a:ea typeface="Arial"/>
                <a:cs typeface="Arial"/>
                <a:sym typeface="Arial"/>
              </a:rPr>
              <a:t>Nombre de vidéos</a:t>
            </a:r>
            <a:endParaRPr/>
          </a:p>
          <a:p>
            <a:pPr marL="285750" marR="0" lvl="0" indent="-285750" algn="l" rtl="0">
              <a:lnSpc>
                <a:spcPct val="150000"/>
              </a:lnSpc>
              <a:spcBef>
                <a:spcPts val="0"/>
              </a:spcBef>
              <a:spcAft>
                <a:spcPts val="0"/>
              </a:spcAft>
              <a:buClr>
                <a:srgbClr val="A2D3F3"/>
              </a:buClr>
              <a:buSzPts val="1400"/>
              <a:buFont typeface="Arial"/>
              <a:buChar char="•"/>
            </a:pPr>
            <a:r>
              <a:rPr lang="en-US" sz="1400">
                <a:solidFill>
                  <a:schemeClr val="lt1"/>
                </a:solidFill>
                <a:latin typeface="Arial"/>
                <a:ea typeface="Arial"/>
                <a:cs typeface="Arial"/>
                <a:sym typeface="Arial"/>
              </a:rPr>
              <a:t>Format</a:t>
            </a:r>
            <a:endParaRPr/>
          </a:p>
          <a:p>
            <a:pPr marL="285750" marR="0" lvl="0" indent="-285750" algn="l" rtl="0">
              <a:lnSpc>
                <a:spcPct val="150000"/>
              </a:lnSpc>
              <a:spcBef>
                <a:spcPts val="0"/>
              </a:spcBef>
              <a:spcAft>
                <a:spcPts val="0"/>
              </a:spcAft>
              <a:buClr>
                <a:srgbClr val="A2D3F3"/>
              </a:buClr>
              <a:buSzPts val="1400"/>
              <a:buFont typeface="Arial"/>
              <a:buChar char="•"/>
            </a:pPr>
            <a:r>
              <a:rPr lang="en-US" sz="1400">
                <a:solidFill>
                  <a:schemeClr val="lt1"/>
                </a:solidFill>
                <a:latin typeface="Arial"/>
                <a:ea typeface="Arial"/>
                <a:cs typeface="Arial"/>
                <a:sym typeface="Arial"/>
              </a:rPr>
              <a:t>Fréquence</a:t>
            </a:r>
            <a:endParaRPr/>
          </a:p>
        </p:txBody>
      </p:sp>
      <p:sp>
        <p:nvSpPr>
          <p:cNvPr id="520" name="Google Shape;520;g22b3b1a5653_0_337"/>
          <p:cNvSpPr/>
          <p:nvPr/>
        </p:nvSpPr>
        <p:spPr>
          <a:xfrm>
            <a:off x="6467526" y="4748721"/>
            <a:ext cx="2850000" cy="2183700"/>
          </a:xfrm>
          <a:prstGeom prst="rect">
            <a:avLst/>
          </a:prstGeom>
          <a:solidFill>
            <a:srgbClr val="A2D3F3"/>
          </a:solidFill>
          <a:ln w="12700" cap="flat" cmpd="sng">
            <a:solidFill>
              <a:srgbClr val="A2D3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g22b3b1a5653_0_337"/>
          <p:cNvSpPr txBox="1"/>
          <p:nvPr/>
        </p:nvSpPr>
        <p:spPr>
          <a:xfrm>
            <a:off x="6294166" y="5206972"/>
            <a:ext cx="3220200" cy="6309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b="1">
                <a:solidFill>
                  <a:srgbClr val="005084"/>
                </a:solidFill>
                <a:latin typeface="Arial"/>
                <a:ea typeface="Arial"/>
                <a:cs typeface="Arial"/>
                <a:sym typeface="Arial"/>
              </a:rPr>
              <a:t>MEILLEURES</a:t>
            </a:r>
            <a:br>
              <a:rPr lang="en-US" b="1">
                <a:solidFill>
                  <a:srgbClr val="005084"/>
                </a:solidFill>
                <a:latin typeface="Arial"/>
                <a:ea typeface="Arial"/>
                <a:cs typeface="Arial"/>
                <a:sym typeface="Arial"/>
              </a:rPr>
            </a:br>
            <a:r>
              <a:rPr lang="en-US" b="1">
                <a:solidFill>
                  <a:srgbClr val="005084"/>
                </a:solidFill>
                <a:latin typeface="Arial"/>
                <a:ea typeface="Arial"/>
                <a:cs typeface="Arial"/>
                <a:sym typeface="Arial"/>
              </a:rPr>
              <a:t>RETOMBÉES SUR LINKEDIN !</a:t>
            </a:r>
            <a:endParaRPr sz="1200"/>
          </a:p>
        </p:txBody>
      </p:sp>
      <p:pic>
        <p:nvPicPr>
          <p:cNvPr id="522" name="Google Shape;522;g22b3b1a5653_0_337" descr="Medalha - ícones de interface grátis"/>
          <p:cNvPicPr preferRelativeResize="0"/>
          <p:nvPr/>
        </p:nvPicPr>
        <p:blipFill rotWithShape="1">
          <a:blip r:embed="rId4">
            <a:alphaModFix/>
          </a:blip>
          <a:srcRect/>
          <a:stretch/>
        </p:blipFill>
        <p:spPr>
          <a:xfrm rot="602530">
            <a:off x="8693684" y="4312057"/>
            <a:ext cx="851317" cy="851317"/>
          </a:xfrm>
          <a:prstGeom prst="rect">
            <a:avLst/>
          </a:prstGeom>
          <a:noFill/>
          <a:ln>
            <a:noFill/>
          </a:ln>
        </p:spPr>
      </p:pic>
      <p:pic>
        <p:nvPicPr>
          <p:cNvPr id="523" name="Google Shape;523;g22b3b1a5653_0_337" descr="LinkedIn : recherche d'emploi – Applications sur Google Play"/>
          <p:cNvPicPr preferRelativeResize="0"/>
          <p:nvPr/>
        </p:nvPicPr>
        <p:blipFill rotWithShape="1">
          <a:blip r:embed="rId5">
            <a:alphaModFix/>
          </a:blip>
          <a:srcRect/>
          <a:stretch/>
        </p:blipFill>
        <p:spPr>
          <a:xfrm>
            <a:off x="7694952" y="6205179"/>
            <a:ext cx="390784" cy="39078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g22b3b1a5653_0_352"/>
          <p:cNvPicPr preferRelativeResize="0"/>
          <p:nvPr/>
        </p:nvPicPr>
        <p:blipFill rotWithShape="1">
          <a:blip r:embed="rId3">
            <a:alphaModFix/>
          </a:blip>
          <a:srcRect/>
          <a:stretch/>
        </p:blipFill>
        <p:spPr>
          <a:xfrm>
            <a:off x="353499" y="1760447"/>
            <a:ext cx="2746846" cy="3794298"/>
          </a:xfrm>
          <a:prstGeom prst="rect">
            <a:avLst/>
          </a:prstGeom>
          <a:noFill/>
          <a:ln>
            <a:noFill/>
          </a:ln>
          <a:effectLst>
            <a:outerShdw blurRad="50800" dist="38100" dir="5400000" algn="t" rotWithShape="0">
              <a:srgbClr val="000000">
                <a:alpha val="40000"/>
              </a:srgbClr>
            </a:outerShdw>
          </a:effectLst>
        </p:spPr>
      </p:pic>
      <p:pic>
        <p:nvPicPr>
          <p:cNvPr id="530" name="Google Shape;530;g22b3b1a5653_0_352"/>
          <p:cNvPicPr preferRelativeResize="0"/>
          <p:nvPr/>
        </p:nvPicPr>
        <p:blipFill rotWithShape="1">
          <a:blip r:embed="rId4">
            <a:alphaModFix/>
          </a:blip>
          <a:srcRect/>
          <a:stretch/>
        </p:blipFill>
        <p:spPr>
          <a:xfrm>
            <a:off x="8582682" y="382656"/>
            <a:ext cx="595773" cy="769480"/>
          </a:xfrm>
          <a:prstGeom prst="rect">
            <a:avLst/>
          </a:prstGeom>
          <a:noFill/>
          <a:ln>
            <a:noFill/>
          </a:ln>
        </p:spPr>
      </p:pic>
      <p:pic>
        <p:nvPicPr>
          <p:cNvPr id="531" name="Google Shape;531;g22b3b1a5653_0_352"/>
          <p:cNvPicPr preferRelativeResize="0"/>
          <p:nvPr/>
        </p:nvPicPr>
        <p:blipFill rotWithShape="1">
          <a:blip r:embed="rId5">
            <a:alphaModFix/>
          </a:blip>
          <a:srcRect/>
          <a:stretch/>
        </p:blipFill>
        <p:spPr>
          <a:xfrm>
            <a:off x="3635363" y="1388491"/>
            <a:ext cx="2580355" cy="4538211"/>
          </a:xfrm>
          <a:prstGeom prst="rect">
            <a:avLst/>
          </a:prstGeom>
          <a:noFill/>
          <a:ln>
            <a:noFill/>
          </a:ln>
          <a:effectLst>
            <a:outerShdw blurRad="50800" dist="38100" dir="5400000" algn="t" rotWithShape="0">
              <a:srgbClr val="000000">
                <a:alpha val="40000"/>
              </a:srgbClr>
            </a:outerShdw>
          </a:effectLst>
        </p:spPr>
      </p:pic>
      <p:pic>
        <p:nvPicPr>
          <p:cNvPr id="532" name="Google Shape;532;g22b3b1a5653_0_352"/>
          <p:cNvPicPr preferRelativeResize="0"/>
          <p:nvPr/>
        </p:nvPicPr>
        <p:blipFill rotWithShape="1">
          <a:blip r:embed="rId6">
            <a:alphaModFix/>
          </a:blip>
          <a:srcRect/>
          <a:stretch/>
        </p:blipFill>
        <p:spPr>
          <a:xfrm>
            <a:off x="6750761" y="1982134"/>
            <a:ext cx="2648606" cy="3350952"/>
          </a:xfrm>
          <a:prstGeom prst="rect">
            <a:avLst/>
          </a:prstGeom>
          <a:noFill/>
          <a:ln>
            <a:noFill/>
          </a:ln>
          <a:effectLst>
            <a:outerShdw blurRad="50800" dist="38100" dir="5400000" algn="t" rotWithShape="0">
              <a:srgbClr val="000000">
                <a:alpha val="40000"/>
              </a:srgbClr>
            </a:outerShdw>
          </a:effectLst>
        </p:spPr>
      </p:pic>
      <p:sp>
        <p:nvSpPr>
          <p:cNvPr id="533" name="Google Shape;533;g22b3b1a5653_0_352"/>
          <p:cNvSpPr txBox="1"/>
          <p:nvPr/>
        </p:nvSpPr>
        <p:spPr>
          <a:xfrm>
            <a:off x="368844" y="5960178"/>
            <a:ext cx="27162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5084"/>
                </a:solidFill>
                <a:latin typeface="Arial"/>
                <a:ea typeface="Arial"/>
                <a:cs typeface="Arial"/>
                <a:sym typeface="Arial"/>
              </a:rPr>
              <a:t>76 actu</a:t>
            </a:r>
            <a:endParaRPr/>
          </a:p>
        </p:txBody>
      </p:sp>
      <p:sp>
        <p:nvSpPr>
          <p:cNvPr id="534" name="Google Shape;534;g22b3b1a5653_0_352"/>
          <p:cNvSpPr txBox="1"/>
          <p:nvPr/>
        </p:nvSpPr>
        <p:spPr>
          <a:xfrm>
            <a:off x="3526147" y="6424881"/>
            <a:ext cx="27162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5084"/>
                </a:solidFill>
                <a:latin typeface="Arial"/>
                <a:ea typeface="Arial"/>
                <a:cs typeface="Arial"/>
                <a:sym typeface="Arial"/>
              </a:rPr>
              <a:t>Paris-Normandie</a:t>
            </a:r>
            <a:endParaRPr/>
          </a:p>
        </p:txBody>
      </p:sp>
      <p:sp>
        <p:nvSpPr>
          <p:cNvPr id="535" name="Google Shape;535;g22b3b1a5653_0_352"/>
          <p:cNvSpPr txBox="1"/>
          <p:nvPr/>
        </p:nvSpPr>
        <p:spPr>
          <a:xfrm>
            <a:off x="6777709" y="5975576"/>
            <a:ext cx="27162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5084"/>
                </a:solidFill>
                <a:latin typeface="Arial"/>
                <a:ea typeface="Arial"/>
                <a:cs typeface="Arial"/>
                <a:sym typeface="Arial"/>
              </a:rPr>
              <a:t>Tendance Ouest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22b3b1a5653_0_363"/>
          <p:cNvSpPr txBox="1">
            <a:spLocks noGrp="1"/>
          </p:cNvSpPr>
          <p:nvPr>
            <p:ph type="ctrTitle"/>
          </p:nvPr>
        </p:nvSpPr>
        <p:spPr>
          <a:xfrm>
            <a:off x="575144" y="542297"/>
            <a:ext cx="7315200" cy="509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D563A"/>
              </a:buClr>
              <a:buSzPts val="2000"/>
              <a:buFont typeface="Arial"/>
              <a:buNone/>
            </a:pPr>
            <a:r>
              <a:rPr lang="en-US"/>
              <a:t>LE BÊTISIER</a:t>
            </a:r>
            <a:endParaRPr/>
          </a:p>
        </p:txBody>
      </p:sp>
      <p:pic>
        <p:nvPicPr>
          <p:cNvPr id="542" name="Google Shape;542;g22b3b1a5653_0_363"/>
          <p:cNvPicPr preferRelativeResize="0"/>
          <p:nvPr/>
        </p:nvPicPr>
        <p:blipFill rotWithShape="1">
          <a:blip r:embed="rId3">
            <a:alphaModFix/>
          </a:blip>
          <a:srcRect/>
          <a:stretch/>
        </p:blipFill>
        <p:spPr>
          <a:xfrm>
            <a:off x="8582682" y="382656"/>
            <a:ext cx="595773" cy="769480"/>
          </a:xfrm>
          <a:prstGeom prst="rect">
            <a:avLst/>
          </a:prstGeom>
          <a:noFill/>
          <a:ln>
            <a:noFill/>
          </a:ln>
        </p:spPr>
      </p:pic>
      <p:pic>
        <p:nvPicPr>
          <p:cNvPr id="543" name="Google Shape;543;g22b3b1a5653_0_363" title="[ ROUEN À TABLE – LE BÊTISIER ]"/>
          <p:cNvPicPr preferRelativeResize="0"/>
          <p:nvPr/>
        </p:nvPicPr>
        <p:blipFill rotWithShape="1">
          <a:blip r:embed="rId4">
            <a:alphaModFix/>
          </a:blip>
          <a:srcRect/>
          <a:stretch/>
        </p:blipFill>
        <p:spPr>
          <a:xfrm>
            <a:off x="1222758" y="1408629"/>
            <a:ext cx="7013755" cy="39627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3"/>
                                        </p:tgtEl>
                                        <p:attrNameLst>
                                          <p:attrName>style.visibility</p:attrName>
                                        </p:attrNameLst>
                                      </p:cBhvr>
                                      <p:to>
                                        <p:strVal val="visible"/>
                                      </p:to>
                                    </p:set>
                                    <p:animEffect transition="in" filter="fade">
                                      <p:cBhvr>
                                        <p:cTn id="7" dur="1"/>
                                        <p:tgtEl>
                                          <p:spTgt spid="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g22b3b1a5653_0_370"/>
          <p:cNvPicPr preferRelativeResize="0"/>
          <p:nvPr/>
        </p:nvPicPr>
        <p:blipFill rotWithShape="1">
          <a:blip r:embed="rId3">
            <a:alphaModFix/>
          </a:blip>
          <a:srcRect/>
          <a:stretch/>
        </p:blipFill>
        <p:spPr>
          <a:xfrm>
            <a:off x="3370801" y="1483910"/>
            <a:ext cx="3011999" cy="389019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cxnSp>
        <p:nvCxnSpPr>
          <p:cNvPr id="554" name="Google Shape;554;g22a7d714d95_0_970"/>
          <p:cNvCxnSpPr/>
          <p:nvPr/>
        </p:nvCxnSpPr>
        <p:spPr>
          <a:xfrm rot="10800000" flipH="1">
            <a:off x="554475" y="2947350"/>
            <a:ext cx="9600" cy="1362000"/>
          </a:xfrm>
          <a:prstGeom prst="straightConnector1">
            <a:avLst/>
          </a:prstGeom>
          <a:noFill/>
          <a:ln w="19050" cap="flat" cmpd="sng">
            <a:solidFill>
              <a:srgbClr val="EF501F"/>
            </a:solidFill>
            <a:prstDash val="solid"/>
            <a:round/>
            <a:headEnd type="none" w="sm" len="sm"/>
            <a:tailEnd type="none" w="sm" len="sm"/>
          </a:ln>
        </p:spPr>
      </p:cxnSp>
      <p:grpSp>
        <p:nvGrpSpPr>
          <p:cNvPr id="555" name="Google Shape;555;g22a7d714d95_0_970"/>
          <p:cNvGrpSpPr/>
          <p:nvPr/>
        </p:nvGrpSpPr>
        <p:grpSpPr>
          <a:xfrm>
            <a:off x="8968455" y="737816"/>
            <a:ext cx="1264074" cy="1739366"/>
            <a:chOff x="0" y="-19050"/>
            <a:chExt cx="812700" cy="1118276"/>
          </a:xfrm>
        </p:grpSpPr>
        <p:sp>
          <p:nvSpPr>
            <p:cNvPr id="556" name="Google Shape;556;g22a7d714d95_0_970"/>
            <p:cNvSpPr/>
            <p:nvPr/>
          </p:nvSpPr>
          <p:spPr>
            <a:xfrm>
              <a:off x="0" y="0"/>
              <a:ext cx="612001" cy="1099226"/>
            </a:xfrm>
            <a:custGeom>
              <a:avLst/>
              <a:gdLst/>
              <a:ahLst/>
              <a:cxnLst/>
              <a:rect l="l" t="t" r="r" b="b"/>
              <a:pathLst>
                <a:path w="612001" h="1099226" extrusionOk="0">
                  <a:moveTo>
                    <a:pt x="0" y="0"/>
                  </a:moveTo>
                  <a:lnTo>
                    <a:pt x="612001" y="0"/>
                  </a:lnTo>
                  <a:lnTo>
                    <a:pt x="612001" y="1099226"/>
                  </a:lnTo>
                  <a:lnTo>
                    <a:pt x="0" y="1099226"/>
                  </a:lnTo>
                  <a:close/>
                </a:path>
              </a:pathLst>
            </a:custGeom>
            <a:solidFill>
              <a:srgbClr val="EFF1F0"/>
            </a:solidFill>
            <a:ln>
              <a:noFill/>
            </a:ln>
          </p:spPr>
        </p:sp>
        <p:sp>
          <p:nvSpPr>
            <p:cNvPr id="557" name="Google Shape;557;g22a7d714d95_0_970"/>
            <p:cNvSpPr txBox="1"/>
            <p:nvPr/>
          </p:nvSpPr>
          <p:spPr>
            <a:xfrm>
              <a:off x="0" y="-19050"/>
              <a:ext cx="812700" cy="831900"/>
            </a:xfrm>
            <a:prstGeom prst="rect">
              <a:avLst/>
            </a:prstGeom>
            <a:noFill/>
            <a:ln>
              <a:noFill/>
            </a:ln>
          </p:spPr>
          <p:txBody>
            <a:bodyPr spcFirstLastPara="1" wrap="square" lIns="26050" tIns="26050" rIns="26050" bIns="26050" anchor="ctr" anchorCtr="0">
              <a:noAutofit/>
            </a:bodyPr>
            <a:lstStyle/>
            <a:p>
              <a:pPr marL="0" marR="0" lvl="0" indent="0" algn="ctr" rtl="0">
                <a:lnSpc>
                  <a:spcPct val="558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558" name="Google Shape;558;g22a7d714d95_0_970"/>
          <p:cNvPicPr preferRelativeResize="0"/>
          <p:nvPr/>
        </p:nvPicPr>
        <p:blipFill rotWithShape="1">
          <a:blip r:embed="rId3">
            <a:alphaModFix/>
          </a:blip>
          <a:srcRect/>
          <a:stretch/>
        </p:blipFill>
        <p:spPr>
          <a:xfrm rot="5400000">
            <a:off x="8313419" y="1567422"/>
            <a:ext cx="1685681" cy="800700"/>
          </a:xfrm>
          <a:prstGeom prst="rect">
            <a:avLst/>
          </a:prstGeom>
          <a:noFill/>
          <a:ln>
            <a:noFill/>
          </a:ln>
        </p:spPr>
      </p:pic>
      <p:grpSp>
        <p:nvGrpSpPr>
          <p:cNvPr id="559" name="Google Shape;559;g22a7d714d95_0_970"/>
          <p:cNvGrpSpPr/>
          <p:nvPr/>
        </p:nvGrpSpPr>
        <p:grpSpPr>
          <a:xfrm>
            <a:off x="-1150714" y="6943673"/>
            <a:ext cx="3599791" cy="1163946"/>
            <a:chOff x="0" y="0"/>
            <a:chExt cx="2514172" cy="812925"/>
          </a:xfrm>
        </p:grpSpPr>
        <p:sp>
          <p:nvSpPr>
            <p:cNvPr id="560" name="Google Shape;560;g22a7d714d95_0_970"/>
            <p:cNvSpPr/>
            <p:nvPr/>
          </p:nvSpPr>
          <p:spPr>
            <a:xfrm>
              <a:off x="0" y="0"/>
              <a:ext cx="2514172" cy="506107"/>
            </a:xfrm>
            <a:custGeom>
              <a:avLst/>
              <a:gdLst/>
              <a:ahLst/>
              <a:cxnLst/>
              <a:rect l="l" t="t" r="r" b="b"/>
              <a:pathLst>
                <a:path w="2514172" h="506107" extrusionOk="0">
                  <a:moveTo>
                    <a:pt x="0" y="0"/>
                  </a:moveTo>
                  <a:lnTo>
                    <a:pt x="2514172" y="0"/>
                  </a:lnTo>
                  <a:lnTo>
                    <a:pt x="2514172" y="506107"/>
                  </a:lnTo>
                  <a:lnTo>
                    <a:pt x="0" y="506107"/>
                  </a:lnTo>
                  <a:close/>
                </a:path>
              </a:pathLst>
            </a:custGeom>
            <a:solidFill>
              <a:srgbClr val="EF501F"/>
            </a:solidFill>
            <a:ln>
              <a:noFill/>
            </a:ln>
          </p:spPr>
        </p:sp>
        <p:sp>
          <p:nvSpPr>
            <p:cNvPr id="561" name="Google Shape;561;g22a7d714d95_0_970"/>
            <p:cNvSpPr txBox="1"/>
            <p:nvPr/>
          </p:nvSpPr>
          <p:spPr>
            <a:xfrm>
              <a:off x="0" y="9525"/>
              <a:ext cx="812700" cy="803400"/>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62" name="Google Shape;562;g22a7d714d95_0_970"/>
          <p:cNvGrpSpPr/>
          <p:nvPr/>
        </p:nvGrpSpPr>
        <p:grpSpPr>
          <a:xfrm>
            <a:off x="7595576" y="6943673"/>
            <a:ext cx="2158025" cy="309207"/>
            <a:chOff x="0" y="0"/>
            <a:chExt cx="2877366" cy="412276"/>
          </a:xfrm>
        </p:grpSpPr>
        <p:pic>
          <p:nvPicPr>
            <p:cNvPr id="563" name="Google Shape;563;g22a7d714d95_0_970"/>
            <p:cNvPicPr preferRelativeResize="0"/>
            <p:nvPr/>
          </p:nvPicPr>
          <p:blipFill rotWithShape="1">
            <a:blip r:embed="rId4">
              <a:alphaModFix/>
            </a:blip>
            <a:srcRect/>
            <a:stretch/>
          </p:blipFill>
          <p:spPr>
            <a:xfrm>
              <a:off x="0" y="77607"/>
              <a:ext cx="1594526" cy="299771"/>
            </a:xfrm>
            <a:prstGeom prst="rect">
              <a:avLst/>
            </a:prstGeom>
            <a:noFill/>
            <a:ln>
              <a:noFill/>
            </a:ln>
          </p:spPr>
        </p:pic>
        <p:pic>
          <p:nvPicPr>
            <p:cNvPr id="564" name="Google Shape;564;g22a7d714d95_0_970"/>
            <p:cNvPicPr preferRelativeResize="0"/>
            <p:nvPr/>
          </p:nvPicPr>
          <p:blipFill rotWithShape="1">
            <a:blip r:embed="rId5">
              <a:alphaModFix/>
            </a:blip>
            <a:srcRect/>
            <a:stretch/>
          </p:blipFill>
          <p:spPr>
            <a:xfrm>
              <a:off x="1728489" y="0"/>
              <a:ext cx="1148877" cy="412276"/>
            </a:xfrm>
            <a:prstGeom prst="rect">
              <a:avLst/>
            </a:prstGeom>
            <a:noFill/>
            <a:ln>
              <a:noFill/>
            </a:ln>
          </p:spPr>
        </p:pic>
      </p:grpSp>
      <p:sp>
        <p:nvSpPr>
          <p:cNvPr id="565" name="Google Shape;565;g22a7d714d95_0_970"/>
          <p:cNvSpPr txBox="1"/>
          <p:nvPr/>
        </p:nvSpPr>
        <p:spPr>
          <a:xfrm>
            <a:off x="1342650" y="822290"/>
            <a:ext cx="6914400" cy="663600"/>
          </a:xfrm>
          <a:prstGeom prst="rect">
            <a:avLst/>
          </a:prstGeom>
          <a:noFill/>
          <a:ln>
            <a:noFill/>
          </a:ln>
        </p:spPr>
        <p:txBody>
          <a:bodyPr spcFirstLastPara="1" wrap="square" lIns="0" tIns="0" rIns="0" bIns="0" anchor="t" anchorCtr="0">
            <a:spAutoFit/>
          </a:bodyPr>
          <a:lstStyle/>
          <a:p>
            <a:pPr marL="0" lvl="0" indent="0" algn="l" rtl="0">
              <a:lnSpc>
                <a:spcPct val="97989"/>
              </a:lnSpc>
              <a:spcBef>
                <a:spcPts val="0"/>
              </a:spcBef>
              <a:spcAft>
                <a:spcPts val="0"/>
              </a:spcAft>
              <a:buNone/>
            </a:pPr>
            <a:r>
              <a:rPr lang="en-US" sz="2200" b="1" i="1">
                <a:solidFill>
                  <a:schemeClr val="dk1"/>
                </a:solidFill>
                <a:latin typeface="Montserrat SemiBold"/>
                <a:ea typeface="Montserrat SemiBold"/>
                <a:cs typeface="Montserrat SemiBold"/>
                <a:sym typeface="Montserrat SemiBold"/>
              </a:rPr>
              <a:t>Mathilde LELANDAIS</a:t>
            </a:r>
            <a:endParaRPr sz="2200" b="1" i="1">
              <a:solidFill>
                <a:schemeClr val="dk1"/>
              </a:solidFill>
              <a:latin typeface="Montserrat SemiBold"/>
              <a:ea typeface="Montserrat SemiBold"/>
              <a:cs typeface="Montserrat SemiBold"/>
              <a:sym typeface="Montserrat SemiBold"/>
            </a:endParaRPr>
          </a:p>
          <a:p>
            <a:pPr marL="0" lvl="0" indent="0" algn="l" rtl="0">
              <a:lnSpc>
                <a:spcPct val="97989"/>
              </a:lnSpc>
              <a:spcBef>
                <a:spcPts val="0"/>
              </a:spcBef>
              <a:spcAft>
                <a:spcPts val="0"/>
              </a:spcAft>
              <a:buNone/>
            </a:pPr>
            <a:r>
              <a:rPr lang="en-US" sz="2200" b="1" i="1">
                <a:solidFill>
                  <a:schemeClr val="dk1"/>
                </a:solidFill>
                <a:latin typeface="Montserrat SemiBold"/>
                <a:ea typeface="Montserrat SemiBold"/>
                <a:cs typeface="Montserrat SemiBold"/>
                <a:sym typeface="Montserrat SemiBold"/>
              </a:rPr>
              <a:t>Coeur de Nacre Tourisme</a:t>
            </a:r>
            <a:endParaRPr sz="2200" b="1" i="1">
              <a:solidFill>
                <a:schemeClr val="dk1"/>
              </a:solidFill>
              <a:latin typeface="Montserrat SemiBold"/>
              <a:ea typeface="Montserrat SemiBold"/>
              <a:cs typeface="Montserrat SemiBold"/>
              <a:sym typeface="Montserrat SemiBold"/>
            </a:endParaRPr>
          </a:p>
        </p:txBody>
      </p:sp>
      <p:sp>
        <p:nvSpPr>
          <p:cNvPr id="566" name="Google Shape;566;g22a7d714d95_0_970"/>
          <p:cNvSpPr txBox="1"/>
          <p:nvPr/>
        </p:nvSpPr>
        <p:spPr>
          <a:xfrm>
            <a:off x="724039" y="3147844"/>
            <a:ext cx="7774200" cy="858000"/>
          </a:xfrm>
          <a:prstGeom prst="rect">
            <a:avLst/>
          </a:prstGeom>
          <a:noFill/>
          <a:ln>
            <a:noFill/>
          </a:ln>
        </p:spPr>
        <p:txBody>
          <a:bodyPr spcFirstLastPara="1" wrap="square" lIns="0" tIns="0" rIns="0" bIns="0" anchor="t" anchorCtr="0">
            <a:spAutoFit/>
          </a:bodyPr>
          <a:lstStyle/>
          <a:p>
            <a:pPr marL="0" lvl="0" indent="0" algn="l" rtl="0">
              <a:lnSpc>
                <a:spcPct val="97991"/>
              </a:lnSpc>
              <a:spcBef>
                <a:spcPts val="0"/>
              </a:spcBef>
              <a:spcAft>
                <a:spcPts val="0"/>
              </a:spcAft>
              <a:buNone/>
            </a:pPr>
            <a:r>
              <a:rPr lang="en-US" sz="2844">
                <a:solidFill>
                  <a:schemeClr val="dk1"/>
                </a:solidFill>
                <a:latin typeface="Montserrat SemiBold"/>
                <a:ea typeface="Montserrat SemiBold"/>
                <a:cs typeface="Montserrat SemiBold"/>
                <a:sym typeface="Montserrat SemiBold"/>
              </a:rPr>
              <a:t>Offices de Tourisme, se lancer sur TikTok : pourquoi et comment ?</a:t>
            </a:r>
            <a:endParaRPr sz="4200"/>
          </a:p>
        </p:txBody>
      </p:sp>
      <p:pic>
        <p:nvPicPr>
          <p:cNvPr id="567" name="Google Shape;567;g22a7d714d95_0_970"/>
          <p:cNvPicPr preferRelativeResize="0"/>
          <p:nvPr/>
        </p:nvPicPr>
        <p:blipFill rotWithShape="1">
          <a:blip r:embed="rId6">
            <a:alphaModFix/>
          </a:blip>
          <a:srcRect/>
          <a:stretch/>
        </p:blipFill>
        <p:spPr>
          <a:xfrm>
            <a:off x="564077" y="822301"/>
            <a:ext cx="663600" cy="663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22a7d714d95_0_18"/>
          <p:cNvSpPr txBox="1">
            <a:spLocks noGrp="1"/>
          </p:cNvSpPr>
          <p:nvPr>
            <p:ph type="subTitle" idx="1"/>
          </p:nvPr>
        </p:nvSpPr>
        <p:spPr>
          <a:xfrm>
            <a:off x="1219200" y="4527072"/>
            <a:ext cx="7315200" cy="1115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3200"/>
              <a:buNone/>
            </a:pPr>
            <a:r>
              <a:rPr lang="en-US" sz="3200">
                <a:solidFill>
                  <a:schemeClr val="dk2"/>
                </a:solidFill>
                <a:latin typeface="Kumbh Sans"/>
                <a:ea typeface="Kumbh Sans"/>
                <a:cs typeface="Kumbh Sans"/>
                <a:sym typeface="Kumbh Sans"/>
              </a:rPr>
              <a:t>Se lancer sur TIK TOK, comment et pourquoi ?</a:t>
            </a:r>
            <a:endParaRPr sz="4000">
              <a:solidFill>
                <a:schemeClr val="dk2"/>
              </a:solidFill>
              <a:latin typeface="Kumbh Sans"/>
              <a:ea typeface="Kumbh Sans"/>
              <a:cs typeface="Kumbh Sans"/>
              <a:sym typeface="Kumbh Sans"/>
            </a:endParaRPr>
          </a:p>
        </p:txBody>
      </p:sp>
      <p:pic>
        <p:nvPicPr>
          <p:cNvPr id="573" name="Google Shape;573;g22a7d714d95_0_18"/>
          <p:cNvPicPr preferRelativeResize="0"/>
          <p:nvPr/>
        </p:nvPicPr>
        <p:blipFill rotWithShape="1">
          <a:blip r:embed="rId3">
            <a:alphaModFix/>
          </a:blip>
          <a:srcRect/>
          <a:stretch/>
        </p:blipFill>
        <p:spPr>
          <a:xfrm>
            <a:off x="60880" y="76141"/>
            <a:ext cx="1874108" cy="1479116"/>
          </a:xfrm>
          <a:prstGeom prst="rect">
            <a:avLst/>
          </a:prstGeom>
          <a:noFill/>
          <a:ln>
            <a:noFill/>
          </a:ln>
        </p:spPr>
      </p:pic>
      <p:sp>
        <p:nvSpPr>
          <p:cNvPr id="574" name="Google Shape;574;g22a7d714d95_0_18"/>
          <p:cNvSpPr/>
          <p:nvPr/>
        </p:nvSpPr>
        <p:spPr>
          <a:xfrm>
            <a:off x="8683850" y="482436"/>
            <a:ext cx="259800" cy="314700"/>
          </a:xfrm>
          <a:prstGeom prst="ellipse">
            <a:avLst/>
          </a:prstGeom>
          <a:solidFill>
            <a:srgbClr val="F0CC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5" name="Google Shape;575;g22a7d714d95_0_18"/>
          <p:cNvSpPr/>
          <p:nvPr/>
        </p:nvSpPr>
        <p:spPr>
          <a:xfrm>
            <a:off x="8967019" y="482436"/>
            <a:ext cx="259800" cy="314700"/>
          </a:xfrm>
          <a:prstGeom prst="ellipse">
            <a:avLst/>
          </a:prstGeom>
          <a:solidFill>
            <a:srgbClr val="00A2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6" name="Google Shape;576;g22a7d714d95_0_18"/>
          <p:cNvSpPr/>
          <p:nvPr/>
        </p:nvSpPr>
        <p:spPr>
          <a:xfrm>
            <a:off x="9258054" y="482436"/>
            <a:ext cx="259800" cy="314700"/>
          </a:xfrm>
          <a:prstGeom prst="ellipse">
            <a:avLst/>
          </a:prstGeom>
          <a:solidFill>
            <a:srgbClr val="ABD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7" name="Google Shape;577;g22a7d714d95_0_18"/>
          <p:cNvSpPr/>
          <p:nvPr/>
        </p:nvSpPr>
        <p:spPr>
          <a:xfrm>
            <a:off x="8392816" y="482436"/>
            <a:ext cx="259800" cy="314700"/>
          </a:xfrm>
          <a:prstGeom prst="ellipse">
            <a:avLst/>
          </a:prstGeom>
          <a:solidFill>
            <a:srgbClr val="E94C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8" name="Google Shape;578;g22a7d714d95_0_18"/>
          <p:cNvSpPr txBox="1"/>
          <p:nvPr/>
        </p:nvSpPr>
        <p:spPr>
          <a:xfrm>
            <a:off x="7039895" y="6118013"/>
            <a:ext cx="24777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1" u="none" strike="noStrike" cap="none">
                <a:solidFill>
                  <a:schemeClr val="dk2"/>
                </a:solidFill>
                <a:latin typeface="Kumbh Sans"/>
                <a:ea typeface="Kumbh Sans"/>
                <a:cs typeface="Kumbh Sans"/>
                <a:sym typeface="Kumbh Sans"/>
              </a:rPr>
              <a:t>Mathilde LELANDAIS</a:t>
            </a:r>
            <a:endParaRPr/>
          </a:p>
          <a:p>
            <a:pPr marL="0" marR="0" lvl="0" indent="0" algn="l" rtl="0">
              <a:spcBef>
                <a:spcPts val="0"/>
              </a:spcBef>
              <a:spcAft>
                <a:spcPts val="0"/>
              </a:spcAft>
              <a:buNone/>
            </a:pPr>
            <a:r>
              <a:rPr lang="en-US" sz="1800" i="1">
                <a:solidFill>
                  <a:schemeClr val="dk2"/>
                </a:solidFill>
                <a:latin typeface="Kumbh Sans"/>
                <a:ea typeface="Kumbh Sans"/>
                <a:cs typeface="Kumbh Sans"/>
                <a:sym typeface="Kumbh Sans"/>
              </a:rPr>
              <a:t>Pierre LEQUESNE</a:t>
            </a:r>
            <a:endParaRPr/>
          </a:p>
        </p:txBody>
      </p:sp>
      <p:pic>
        <p:nvPicPr>
          <p:cNvPr id="579" name="Google Shape;579;g22a7d714d95_0_18"/>
          <p:cNvPicPr preferRelativeResize="0"/>
          <p:nvPr/>
        </p:nvPicPr>
        <p:blipFill rotWithShape="1">
          <a:blip r:embed="rId4">
            <a:alphaModFix/>
          </a:blip>
          <a:srcRect/>
          <a:stretch/>
        </p:blipFill>
        <p:spPr>
          <a:xfrm>
            <a:off x="2076572" y="2168249"/>
            <a:ext cx="4963322" cy="1194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3"/>
        <p:cNvGrpSpPr/>
        <p:nvPr/>
      </p:nvGrpSpPr>
      <p:grpSpPr>
        <a:xfrm>
          <a:off x="0" y="0"/>
          <a:ext cx="0" cy="0"/>
          <a:chOff x="0" y="0"/>
          <a:chExt cx="0" cy="0"/>
        </a:xfrm>
      </p:grpSpPr>
      <p:sp>
        <p:nvSpPr>
          <p:cNvPr id="584" name="Google Shape;584;g22a7d714d95_0_748"/>
          <p:cNvSpPr/>
          <p:nvPr/>
        </p:nvSpPr>
        <p:spPr>
          <a:xfrm>
            <a:off x="-1" y="0"/>
            <a:ext cx="9751200" cy="731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5" name="Google Shape;585;g22a7d714d95_0_748"/>
          <p:cNvSpPr txBox="1">
            <a:spLocks noGrp="1"/>
          </p:cNvSpPr>
          <p:nvPr>
            <p:ph type="title"/>
          </p:nvPr>
        </p:nvSpPr>
        <p:spPr>
          <a:xfrm>
            <a:off x="383536" y="100994"/>
            <a:ext cx="4801800" cy="159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000"/>
              <a:buFont typeface="Calibri"/>
              <a:buNone/>
            </a:pPr>
            <a:r>
              <a:rPr lang="en-US" sz="4000" b="1">
                <a:solidFill>
                  <a:schemeClr val="dk2"/>
                </a:solidFill>
              </a:rPr>
              <a:t>Qui sommes-nous ?</a:t>
            </a:r>
            <a:endParaRPr/>
          </a:p>
        </p:txBody>
      </p:sp>
      <p:sp>
        <p:nvSpPr>
          <p:cNvPr id="586" name="Google Shape;586;g22a7d714d95_0_748"/>
          <p:cNvSpPr txBox="1"/>
          <p:nvPr/>
        </p:nvSpPr>
        <p:spPr>
          <a:xfrm>
            <a:off x="197642" y="1419755"/>
            <a:ext cx="5333100" cy="3951900"/>
          </a:xfrm>
          <a:prstGeom prst="rect">
            <a:avLst/>
          </a:prstGeom>
          <a:noFill/>
          <a:ln>
            <a:noFill/>
          </a:ln>
        </p:spPr>
        <p:txBody>
          <a:bodyPr spcFirstLastPara="1" wrap="square" lIns="91425" tIns="45700" rIns="91425" bIns="45700" anchor="t" anchorCtr="0">
            <a:normAutofit fontScale="92500" lnSpcReduction="20000"/>
          </a:bodyPr>
          <a:lstStyle/>
          <a:p>
            <a:pPr marL="342900" marR="0" lvl="0" indent="-217170" algn="l" rtl="0">
              <a:lnSpc>
                <a:spcPct val="100000"/>
              </a:lnSpc>
              <a:spcBef>
                <a:spcPts val="0"/>
              </a:spcBef>
              <a:spcAft>
                <a:spcPts val="0"/>
              </a:spcAft>
              <a:buClr>
                <a:schemeClr val="dk2"/>
              </a:buClr>
              <a:buSzPct val="100000"/>
              <a:buFont typeface="Arial"/>
              <a:buChar char="•"/>
            </a:pPr>
            <a:r>
              <a:rPr lang="en-US" sz="2400">
                <a:solidFill>
                  <a:schemeClr val="dk2"/>
                </a:solidFill>
                <a:latin typeface="Calibri"/>
                <a:ea typeface="Calibri"/>
                <a:cs typeface="Calibri"/>
                <a:sym typeface="Calibri"/>
              </a:rPr>
              <a:t>Coeur de Nacre – 12 communes dont 5 stations balnéaires sur les Plages du Débarquement</a:t>
            </a:r>
            <a:endParaRPr sz="2400">
              <a:solidFill>
                <a:schemeClr val="dk2"/>
              </a:solidFill>
              <a:latin typeface="Calibri"/>
              <a:ea typeface="Calibri"/>
              <a:cs typeface="Calibri"/>
              <a:sym typeface="Calibri"/>
            </a:endParaRPr>
          </a:p>
          <a:p>
            <a:pPr marL="342900" marR="0" lvl="0" indent="-217170" algn="l" rtl="0">
              <a:lnSpc>
                <a:spcPct val="100000"/>
              </a:lnSpc>
              <a:spcBef>
                <a:spcPts val="600"/>
              </a:spcBef>
              <a:spcAft>
                <a:spcPts val="0"/>
              </a:spcAft>
              <a:buClr>
                <a:schemeClr val="dk2"/>
              </a:buClr>
              <a:buSzPct val="100000"/>
              <a:buFont typeface="Arial"/>
              <a:buChar char="•"/>
            </a:pPr>
            <a:r>
              <a:rPr lang="en-US" sz="2400">
                <a:solidFill>
                  <a:schemeClr val="dk2"/>
                </a:solidFill>
                <a:latin typeface="Calibri"/>
                <a:ea typeface="Calibri"/>
                <a:cs typeface="Calibri"/>
                <a:sym typeface="Calibri"/>
              </a:rPr>
              <a:t>Établissement Public Industriel et Commercial </a:t>
            </a:r>
            <a:endParaRPr/>
          </a:p>
          <a:p>
            <a:pPr marL="342900" marR="0" lvl="0" indent="-217170" algn="l" rtl="0">
              <a:lnSpc>
                <a:spcPct val="100000"/>
              </a:lnSpc>
              <a:spcBef>
                <a:spcPts val="600"/>
              </a:spcBef>
              <a:spcAft>
                <a:spcPts val="0"/>
              </a:spcAft>
              <a:buClr>
                <a:schemeClr val="dk2"/>
              </a:buClr>
              <a:buSzPct val="100000"/>
              <a:buFont typeface="Arial"/>
              <a:buChar char="•"/>
            </a:pPr>
            <a:r>
              <a:rPr lang="en-US" sz="2400">
                <a:solidFill>
                  <a:schemeClr val="dk2"/>
                </a:solidFill>
                <a:latin typeface="Calibri"/>
                <a:ea typeface="Calibri"/>
                <a:cs typeface="Calibri"/>
                <a:sym typeface="Calibri"/>
              </a:rPr>
              <a:t>3 offices de tourisme : Courseulles/Luc/St Aubin</a:t>
            </a:r>
            <a:endParaRPr/>
          </a:p>
          <a:p>
            <a:pPr marL="342900" marR="0" lvl="0" indent="-217170" algn="l" rtl="0">
              <a:lnSpc>
                <a:spcPct val="100000"/>
              </a:lnSpc>
              <a:spcBef>
                <a:spcPts val="600"/>
              </a:spcBef>
              <a:spcAft>
                <a:spcPts val="0"/>
              </a:spcAft>
              <a:buClr>
                <a:schemeClr val="dk2"/>
              </a:buClr>
              <a:buSzPct val="100000"/>
              <a:buFont typeface="Arial"/>
              <a:buChar char="•"/>
            </a:pPr>
            <a:r>
              <a:rPr lang="en-US" sz="2400">
                <a:solidFill>
                  <a:schemeClr val="dk2"/>
                </a:solidFill>
                <a:latin typeface="Calibri"/>
                <a:ea typeface="Calibri"/>
                <a:cs typeface="Calibri"/>
                <a:sym typeface="Calibri"/>
              </a:rPr>
              <a:t>200 partenaires</a:t>
            </a:r>
            <a:endParaRPr sz="2400">
              <a:solidFill>
                <a:schemeClr val="dk2"/>
              </a:solidFill>
              <a:latin typeface="Calibri"/>
              <a:ea typeface="Calibri"/>
              <a:cs typeface="Calibri"/>
              <a:sym typeface="Calibri"/>
            </a:endParaRPr>
          </a:p>
          <a:p>
            <a:pPr marL="342900" marR="0" lvl="0" indent="-217170" algn="l" rtl="0">
              <a:lnSpc>
                <a:spcPct val="100000"/>
              </a:lnSpc>
              <a:spcBef>
                <a:spcPts val="600"/>
              </a:spcBef>
              <a:spcAft>
                <a:spcPts val="0"/>
              </a:spcAft>
              <a:buClr>
                <a:schemeClr val="dk2"/>
              </a:buClr>
              <a:buSzPct val="100000"/>
              <a:buFont typeface="Arial"/>
              <a:buChar char="•"/>
            </a:pPr>
            <a:r>
              <a:rPr lang="en-US" sz="2400">
                <a:solidFill>
                  <a:schemeClr val="dk2"/>
                </a:solidFill>
                <a:latin typeface="Calibri"/>
                <a:ea typeface="Calibri"/>
                <a:cs typeface="Calibri"/>
                <a:sym typeface="Calibri"/>
              </a:rPr>
              <a:t>85 000 visiteurs/an</a:t>
            </a:r>
            <a:endParaRPr/>
          </a:p>
          <a:p>
            <a:pPr marL="342900" marR="0" lvl="0" indent="-217170" algn="l" rtl="0">
              <a:lnSpc>
                <a:spcPct val="100000"/>
              </a:lnSpc>
              <a:spcBef>
                <a:spcPts val="600"/>
              </a:spcBef>
              <a:spcAft>
                <a:spcPts val="0"/>
              </a:spcAft>
              <a:buClr>
                <a:schemeClr val="dk2"/>
              </a:buClr>
              <a:buSzPct val="100000"/>
              <a:buFont typeface="Arial"/>
              <a:buChar char="•"/>
            </a:pPr>
            <a:r>
              <a:rPr lang="en-US" sz="2400">
                <a:solidFill>
                  <a:schemeClr val="dk2"/>
                </a:solidFill>
                <a:latin typeface="Calibri"/>
                <a:ea typeface="Calibri"/>
                <a:cs typeface="Calibri"/>
                <a:sym typeface="Calibri"/>
              </a:rPr>
              <a:t>14 employés</a:t>
            </a:r>
            <a:endParaRPr sz="2400">
              <a:solidFill>
                <a:schemeClr val="dk2"/>
              </a:solidFill>
              <a:latin typeface="Calibri"/>
              <a:ea typeface="Calibri"/>
              <a:cs typeface="Calibri"/>
              <a:sym typeface="Calibri"/>
            </a:endParaRPr>
          </a:p>
          <a:p>
            <a:pPr marL="342900" marR="0" lvl="0" indent="-217170" algn="l" rtl="0">
              <a:lnSpc>
                <a:spcPct val="100000"/>
              </a:lnSpc>
              <a:spcBef>
                <a:spcPts val="600"/>
              </a:spcBef>
              <a:spcAft>
                <a:spcPts val="0"/>
              </a:spcAft>
              <a:buClr>
                <a:schemeClr val="dk2"/>
              </a:buClr>
              <a:buSzPct val="100000"/>
              <a:buFont typeface="Arial"/>
              <a:buChar char="•"/>
            </a:pPr>
            <a:r>
              <a:rPr lang="en-US" sz="2400">
                <a:solidFill>
                  <a:schemeClr val="dk2"/>
                </a:solidFill>
                <a:latin typeface="Calibri"/>
                <a:ea typeface="Calibri"/>
                <a:cs typeface="Calibri"/>
                <a:sym typeface="Calibri"/>
              </a:rPr>
              <a:t>5 saisonniers</a:t>
            </a:r>
            <a:endParaRPr sz="2400">
              <a:solidFill>
                <a:schemeClr val="dk2"/>
              </a:solidFill>
              <a:latin typeface="Calibri"/>
              <a:ea typeface="Calibri"/>
              <a:cs typeface="Calibri"/>
              <a:sym typeface="Calibri"/>
            </a:endParaRPr>
          </a:p>
          <a:p>
            <a:pPr marL="342900" marR="0" lvl="0" indent="-217170" algn="l" rtl="0">
              <a:lnSpc>
                <a:spcPct val="100000"/>
              </a:lnSpc>
              <a:spcBef>
                <a:spcPts val="600"/>
              </a:spcBef>
              <a:spcAft>
                <a:spcPts val="0"/>
              </a:spcAft>
              <a:buClr>
                <a:schemeClr val="dk2"/>
              </a:buClr>
              <a:buSzPct val="100000"/>
              <a:buFont typeface="Arial"/>
              <a:buChar char="•"/>
            </a:pPr>
            <a:r>
              <a:rPr lang="en-US" sz="2400">
                <a:solidFill>
                  <a:schemeClr val="dk2"/>
                </a:solidFill>
                <a:latin typeface="Calibri"/>
                <a:ea typeface="Calibri"/>
                <a:cs typeface="Calibri"/>
                <a:sym typeface="Calibri"/>
              </a:rPr>
              <a:t>Démarche RSE</a:t>
            </a:r>
            <a:endParaRPr sz="2400">
              <a:solidFill>
                <a:schemeClr val="dk2"/>
              </a:solidFill>
              <a:latin typeface="Calibri"/>
              <a:ea typeface="Calibri"/>
              <a:cs typeface="Calibri"/>
              <a:sym typeface="Calibri"/>
            </a:endParaRPr>
          </a:p>
        </p:txBody>
      </p:sp>
      <p:pic>
        <p:nvPicPr>
          <p:cNvPr id="587" name="Google Shape;587;g22a7d714d95_0_748" descr="Une image contenant ciel, plein air, sol, plage&#10;&#10;Description générée automatiquement"/>
          <p:cNvPicPr preferRelativeResize="0"/>
          <p:nvPr/>
        </p:nvPicPr>
        <p:blipFill rotWithShape="1">
          <a:blip r:embed="rId3">
            <a:alphaModFix/>
          </a:blip>
          <a:srcRect l="33688" t="-1730" r="11711" b="1730"/>
          <a:stretch/>
        </p:blipFill>
        <p:spPr>
          <a:xfrm>
            <a:off x="5835750" y="-590450"/>
            <a:ext cx="5529601" cy="7855626"/>
          </a:xfrm>
          <a:prstGeom prst="rect">
            <a:avLst/>
          </a:prstGeom>
          <a:noFill/>
          <a:ln>
            <a:noFill/>
          </a:ln>
        </p:spPr>
      </p:pic>
      <p:sp>
        <p:nvSpPr>
          <p:cNvPr id="588" name="Google Shape;588;g22a7d714d95_0_748"/>
          <p:cNvSpPr/>
          <p:nvPr/>
        </p:nvSpPr>
        <p:spPr>
          <a:xfrm>
            <a:off x="8683850" y="482436"/>
            <a:ext cx="259800" cy="314700"/>
          </a:xfrm>
          <a:prstGeom prst="ellipse">
            <a:avLst/>
          </a:prstGeom>
          <a:solidFill>
            <a:srgbClr val="F0CC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9" name="Google Shape;589;g22a7d714d95_0_748"/>
          <p:cNvSpPr/>
          <p:nvPr/>
        </p:nvSpPr>
        <p:spPr>
          <a:xfrm>
            <a:off x="8967019" y="482436"/>
            <a:ext cx="259800" cy="314700"/>
          </a:xfrm>
          <a:prstGeom prst="ellipse">
            <a:avLst/>
          </a:prstGeom>
          <a:solidFill>
            <a:srgbClr val="00A2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g22a7d714d95_0_748"/>
          <p:cNvSpPr/>
          <p:nvPr/>
        </p:nvSpPr>
        <p:spPr>
          <a:xfrm>
            <a:off x="9258054" y="482436"/>
            <a:ext cx="259800" cy="314700"/>
          </a:xfrm>
          <a:prstGeom prst="ellipse">
            <a:avLst/>
          </a:prstGeom>
          <a:solidFill>
            <a:srgbClr val="ABD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1" name="Google Shape;591;g22a7d714d95_0_748"/>
          <p:cNvSpPr/>
          <p:nvPr/>
        </p:nvSpPr>
        <p:spPr>
          <a:xfrm>
            <a:off x="8392816" y="482436"/>
            <a:ext cx="259800" cy="314700"/>
          </a:xfrm>
          <a:prstGeom prst="ellipse">
            <a:avLst/>
          </a:prstGeom>
          <a:solidFill>
            <a:srgbClr val="E94C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2" name="Google Shape;592;g22a7d714d95_0_748" descr="Une image contenant logo&#10;&#10;Description générée automatiquement"/>
          <p:cNvPicPr preferRelativeResize="0"/>
          <p:nvPr/>
        </p:nvPicPr>
        <p:blipFill rotWithShape="1">
          <a:blip r:embed="rId4">
            <a:alphaModFix/>
          </a:blip>
          <a:srcRect l="26237" r="26875"/>
          <a:stretch/>
        </p:blipFill>
        <p:spPr>
          <a:xfrm>
            <a:off x="1125663" y="5748475"/>
            <a:ext cx="858276" cy="828575"/>
          </a:xfrm>
          <a:prstGeom prst="rect">
            <a:avLst/>
          </a:prstGeom>
          <a:noFill/>
          <a:ln>
            <a:noFill/>
          </a:ln>
        </p:spPr>
      </p:pic>
      <p:pic>
        <p:nvPicPr>
          <p:cNvPr id="593" name="Google Shape;593;g22a7d714d95_0_748" descr="Une image contenant logo&#10;&#10;Description générée automatiquement"/>
          <p:cNvPicPr preferRelativeResize="0"/>
          <p:nvPr/>
        </p:nvPicPr>
        <p:blipFill rotWithShape="1">
          <a:blip r:embed="rId5">
            <a:alphaModFix/>
          </a:blip>
          <a:srcRect/>
          <a:stretch/>
        </p:blipFill>
        <p:spPr>
          <a:xfrm>
            <a:off x="2112019" y="5791690"/>
            <a:ext cx="927672" cy="742139"/>
          </a:xfrm>
          <a:prstGeom prst="rect">
            <a:avLst/>
          </a:prstGeom>
          <a:noFill/>
          <a:ln>
            <a:noFill/>
          </a:ln>
        </p:spPr>
      </p:pic>
      <p:pic>
        <p:nvPicPr>
          <p:cNvPr id="594" name="Google Shape;594;g22a7d714d95_0_748"/>
          <p:cNvPicPr preferRelativeResize="0"/>
          <p:nvPr/>
        </p:nvPicPr>
        <p:blipFill rotWithShape="1">
          <a:blip r:embed="rId6">
            <a:alphaModFix/>
          </a:blip>
          <a:srcRect/>
          <a:stretch/>
        </p:blipFill>
        <p:spPr>
          <a:xfrm>
            <a:off x="3167769" y="5508696"/>
            <a:ext cx="801556" cy="1068365"/>
          </a:xfrm>
          <a:prstGeom prst="rect">
            <a:avLst/>
          </a:prstGeom>
          <a:noFill/>
          <a:ln>
            <a:noFill/>
          </a:ln>
        </p:spPr>
      </p:pic>
      <p:pic>
        <p:nvPicPr>
          <p:cNvPr id="595" name="Google Shape;595;g22a7d714d95_0_748" descr="Une image contenant logo&#10;&#10;Description générée automatiquement"/>
          <p:cNvPicPr preferRelativeResize="0"/>
          <p:nvPr/>
        </p:nvPicPr>
        <p:blipFill rotWithShape="1">
          <a:blip r:embed="rId7">
            <a:alphaModFix/>
          </a:blip>
          <a:srcRect/>
          <a:stretch/>
        </p:blipFill>
        <p:spPr>
          <a:xfrm>
            <a:off x="4430306" y="6165365"/>
            <a:ext cx="944467" cy="554087"/>
          </a:xfrm>
          <a:prstGeom prst="rect">
            <a:avLst/>
          </a:prstGeom>
          <a:noFill/>
          <a:ln>
            <a:noFill/>
          </a:ln>
        </p:spPr>
      </p:pic>
      <p:pic>
        <p:nvPicPr>
          <p:cNvPr id="596" name="Google Shape;596;g22a7d714d95_0_748" descr="Une image contenant texte&#10;&#10;Description générée automatiquement"/>
          <p:cNvPicPr preferRelativeResize="0"/>
          <p:nvPr/>
        </p:nvPicPr>
        <p:blipFill rotWithShape="1">
          <a:blip r:embed="rId8">
            <a:alphaModFix/>
          </a:blip>
          <a:srcRect/>
          <a:stretch/>
        </p:blipFill>
        <p:spPr>
          <a:xfrm>
            <a:off x="4276368" y="5446679"/>
            <a:ext cx="1252338" cy="584424"/>
          </a:xfrm>
          <a:prstGeom prst="rect">
            <a:avLst/>
          </a:prstGeom>
          <a:noFill/>
          <a:ln>
            <a:noFill/>
          </a:ln>
        </p:spPr>
      </p:pic>
      <p:pic>
        <p:nvPicPr>
          <p:cNvPr id="597" name="Google Shape;597;g22a7d714d95_0_748" descr="Une image contenant texte&#10;&#10;Description générée automatiquement"/>
          <p:cNvPicPr preferRelativeResize="0"/>
          <p:nvPr/>
        </p:nvPicPr>
        <p:blipFill rotWithShape="1">
          <a:blip r:embed="rId9">
            <a:alphaModFix/>
          </a:blip>
          <a:srcRect/>
          <a:stretch/>
        </p:blipFill>
        <p:spPr>
          <a:xfrm>
            <a:off x="279361" y="5748479"/>
            <a:ext cx="690148" cy="82856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22a7d714d95_0_765"/>
          <p:cNvSpPr txBox="1">
            <a:spLocks noGrp="1"/>
          </p:cNvSpPr>
          <p:nvPr>
            <p:ph type="title"/>
          </p:nvPr>
        </p:nvSpPr>
        <p:spPr>
          <a:xfrm>
            <a:off x="632528" y="288414"/>
            <a:ext cx="4801800" cy="159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000"/>
              <a:buFont typeface="Calibri"/>
              <a:buNone/>
            </a:pPr>
            <a:r>
              <a:rPr lang="en-US" sz="4000" b="1">
                <a:solidFill>
                  <a:schemeClr val="dk2"/>
                </a:solidFill>
              </a:rPr>
              <a:t>Community Management</a:t>
            </a:r>
            <a:endParaRPr/>
          </a:p>
        </p:txBody>
      </p:sp>
      <p:sp>
        <p:nvSpPr>
          <p:cNvPr id="603" name="Google Shape;603;g22a7d714d95_0_765"/>
          <p:cNvSpPr txBox="1"/>
          <p:nvPr/>
        </p:nvSpPr>
        <p:spPr>
          <a:xfrm>
            <a:off x="173048" y="2047075"/>
            <a:ext cx="9084900" cy="49902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endParaRPr sz="2400">
              <a:solidFill>
                <a:schemeClr val="dk2"/>
              </a:solidFill>
              <a:latin typeface="Calibri"/>
              <a:ea typeface="Calibri"/>
              <a:cs typeface="Calibri"/>
              <a:sym typeface="Calibri"/>
            </a:endParaRPr>
          </a:p>
        </p:txBody>
      </p:sp>
      <p:sp>
        <p:nvSpPr>
          <p:cNvPr id="604" name="Google Shape;604;g22a7d714d95_0_765"/>
          <p:cNvSpPr/>
          <p:nvPr/>
        </p:nvSpPr>
        <p:spPr>
          <a:xfrm>
            <a:off x="8683850" y="482436"/>
            <a:ext cx="259800" cy="314700"/>
          </a:xfrm>
          <a:prstGeom prst="ellipse">
            <a:avLst/>
          </a:prstGeom>
          <a:solidFill>
            <a:srgbClr val="F0CC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5" name="Google Shape;605;g22a7d714d95_0_765"/>
          <p:cNvSpPr/>
          <p:nvPr/>
        </p:nvSpPr>
        <p:spPr>
          <a:xfrm>
            <a:off x="8967019" y="482436"/>
            <a:ext cx="259800" cy="314700"/>
          </a:xfrm>
          <a:prstGeom prst="ellipse">
            <a:avLst/>
          </a:prstGeom>
          <a:solidFill>
            <a:srgbClr val="00A2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6" name="Google Shape;606;g22a7d714d95_0_765"/>
          <p:cNvSpPr/>
          <p:nvPr/>
        </p:nvSpPr>
        <p:spPr>
          <a:xfrm>
            <a:off x="9258054" y="482436"/>
            <a:ext cx="259800" cy="314700"/>
          </a:xfrm>
          <a:prstGeom prst="ellipse">
            <a:avLst/>
          </a:prstGeom>
          <a:solidFill>
            <a:srgbClr val="ABD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7" name="Google Shape;607;g22a7d714d95_0_765"/>
          <p:cNvSpPr/>
          <p:nvPr/>
        </p:nvSpPr>
        <p:spPr>
          <a:xfrm>
            <a:off x="8392816" y="482436"/>
            <a:ext cx="259800" cy="314700"/>
          </a:xfrm>
          <a:prstGeom prst="ellipse">
            <a:avLst/>
          </a:prstGeom>
          <a:solidFill>
            <a:srgbClr val="E94C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8" name="Google Shape;608;g22a7d714d95_0_765"/>
          <p:cNvSpPr txBox="1"/>
          <p:nvPr/>
        </p:nvSpPr>
        <p:spPr>
          <a:xfrm>
            <a:off x="527009" y="2077556"/>
            <a:ext cx="8730900" cy="31092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2"/>
              </a:buClr>
              <a:buSzPts val="2800"/>
              <a:buFont typeface="Arial"/>
              <a:buChar char="•"/>
            </a:pPr>
            <a:r>
              <a:rPr lang="en-US" sz="2800">
                <a:solidFill>
                  <a:schemeClr val="dk2"/>
                </a:solidFill>
                <a:latin typeface="Kumbh Sans"/>
                <a:ea typeface="Kumbh Sans"/>
                <a:cs typeface="Kumbh Sans"/>
                <a:sym typeface="Kumbh Sans"/>
              </a:rPr>
              <a:t>En interne</a:t>
            </a:r>
            <a:endParaRPr/>
          </a:p>
          <a:p>
            <a:pPr marL="0" marR="0" lvl="0" indent="0" algn="l" rtl="0">
              <a:spcBef>
                <a:spcPts val="0"/>
              </a:spcBef>
              <a:spcAft>
                <a:spcPts val="0"/>
              </a:spcAft>
              <a:buNone/>
            </a:pPr>
            <a:endParaRPr sz="2800">
              <a:solidFill>
                <a:schemeClr val="dk2"/>
              </a:solidFill>
              <a:latin typeface="Kumbh Sans"/>
              <a:ea typeface="Kumbh Sans"/>
              <a:cs typeface="Kumbh Sans"/>
              <a:sym typeface="Kumbh Sans"/>
            </a:endParaRPr>
          </a:p>
          <a:p>
            <a:pPr marL="285750" marR="0" lvl="0" indent="-285750" algn="l" rtl="0">
              <a:spcBef>
                <a:spcPts val="0"/>
              </a:spcBef>
              <a:spcAft>
                <a:spcPts val="0"/>
              </a:spcAft>
              <a:buClr>
                <a:schemeClr val="dk2"/>
              </a:buClr>
              <a:buSzPts val="2800"/>
              <a:buFont typeface="Arial"/>
              <a:buChar char="•"/>
            </a:pPr>
            <a:r>
              <a:rPr lang="en-US" sz="2800" b="1">
                <a:solidFill>
                  <a:schemeClr val="dk2"/>
                </a:solidFill>
                <a:latin typeface="Kumbh Sans"/>
                <a:ea typeface="Kumbh Sans"/>
                <a:cs typeface="Kumbh Sans"/>
                <a:sym typeface="Kumbh Sans"/>
              </a:rPr>
              <a:t>Mathilde</a:t>
            </a:r>
            <a:r>
              <a:rPr lang="en-US" sz="2800">
                <a:solidFill>
                  <a:schemeClr val="dk2"/>
                </a:solidFill>
                <a:latin typeface="Kumbh Sans"/>
                <a:ea typeface="Kumbh Sans"/>
                <a:cs typeface="Kumbh Sans"/>
                <a:sym typeface="Kumbh Sans"/>
              </a:rPr>
              <a:t> : communication, relations presse, photothèque, réseaux sociaux</a:t>
            </a:r>
            <a:endParaRPr/>
          </a:p>
          <a:p>
            <a:pPr marL="0" marR="0" lvl="0" indent="0" algn="l" rtl="0">
              <a:spcBef>
                <a:spcPts val="0"/>
              </a:spcBef>
              <a:spcAft>
                <a:spcPts val="0"/>
              </a:spcAft>
              <a:buNone/>
            </a:pPr>
            <a:endParaRPr sz="2800">
              <a:solidFill>
                <a:schemeClr val="dk2"/>
              </a:solidFill>
              <a:latin typeface="Kumbh Sans"/>
              <a:ea typeface="Kumbh Sans"/>
              <a:cs typeface="Kumbh Sans"/>
              <a:sym typeface="Kumbh Sans"/>
            </a:endParaRPr>
          </a:p>
          <a:p>
            <a:pPr marL="285750" marR="0" lvl="0" indent="-285750" algn="l" rtl="0">
              <a:spcBef>
                <a:spcPts val="0"/>
              </a:spcBef>
              <a:spcAft>
                <a:spcPts val="0"/>
              </a:spcAft>
              <a:buClr>
                <a:schemeClr val="dk2"/>
              </a:buClr>
              <a:buSzPts val="2800"/>
              <a:buFont typeface="Arial"/>
              <a:buChar char="•"/>
            </a:pPr>
            <a:r>
              <a:rPr lang="en-US" sz="2800" b="1">
                <a:solidFill>
                  <a:schemeClr val="dk2"/>
                </a:solidFill>
                <a:latin typeface="Kumbh Sans"/>
                <a:ea typeface="Kumbh Sans"/>
                <a:cs typeface="Kumbh Sans"/>
                <a:sym typeface="Kumbh Sans"/>
              </a:rPr>
              <a:t>Pierre</a:t>
            </a:r>
            <a:r>
              <a:rPr lang="en-US" sz="2800">
                <a:solidFill>
                  <a:schemeClr val="dk2"/>
                </a:solidFill>
                <a:latin typeface="Kumbh Sans"/>
                <a:ea typeface="Kumbh Sans"/>
                <a:cs typeface="Kumbh Sans"/>
                <a:sym typeface="Kumbh Sans"/>
              </a:rPr>
              <a:t> : missions e-tourisme, gestion de projets, suppléant réseaux sociaux </a:t>
            </a:r>
            <a:endParaRPr/>
          </a:p>
        </p:txBody>
      </p:sp>
      <p:pic>
        <p:nvPicPr>
          <p:cNvPr id="609" name="Google Shape;609;g22a7d714d95_0_765" descr="Afficher l’image source"/>
          <p:cNvPicPr preferRelativeResize="0"/>
          <p:nvPr/>
        </p:nvPicPr>
        <p:blipFill rotWithShape="1">
          <a:blip r:embed="rId3">
            <a:alphaModFix/>
          </a:blip>
          <a:srcRect/>
          <a:stretch/>
        </p:blipFill>
        <p:spPr>
          <a:xfrm>
            <a:off x="6142227" y="6256764"/>
            <a:ext cx="432000" cy="432000"/>
          </a:xfrm>
          <a:prstGeom prst="rect">
            <a:avLst/>
          </a:prstGeom>
          <a:noFill/>
          <a:ln>
            <a:noFill/>
          </a:ln>
        </p:spPr>
      </p:pic>
      <p:pic>
        <p:nvPicPr>
          <p:cNvPr id="610" name="Google Shape;610;g22a7d714d95_0_765"/>
          <p:cNvPicPr preferRelativeResize="0"/>
          <p:nvPr/>
        </p:nvPicPr>
        <p:blipFill rotWithShape="1">
          <a:blip r:embed="rId4">
            <a:alphaModFix/>
          </a:blip>
          <a:srcRect/>
          <a:stretch/>
        </p:blipFill>
        <p:spPr>
          <a:xfrm>
            <a:off x="6732316" y="6256764"/>
            <a:ext cx="487862" cy="432000"/>
          </a:xfrm>
          <a:prstGeom prst="rect">
            <a:avLst/>
          </a:prstGeom>
          <a:noFill/>
          <a:ln>
            <a:noFill/>
          </a:ln>
        </p:spPr>
      </p:pic>
      <p:pic>
        <p:nvPicPr>
          <p:cNvPr id="611" name="Google Shape;611;g22a7d714d95_0_765"/>
          <p:cNvPicPr preferRelativeResize="0"/>
          <p:nvPr/>
        </p:nvPicPr>
        <p:blipFill rotWithShape="1">
          <a:blip r:embed="rId5">
            <a:alphaModFix/>
          </a:blip>
          <a:srcRect/>
          <a:stretch/>
        </p:blipFill>
        <p:spPr>
          <a:xfrm>
            <a:off x="5555545" y="6182281"/>
            <a:ext cx="487862" cy="487862"/>
          </a:xfrm>
          <a:prstGeom prst="rect">
            <a:avLst/>
          </a:prstGeom>
          <a:noFill/>
          <a:ln>
            <a:noFill/>
          </a:ln>
        </p:spPr>
      </p:pic>
      <p:pic>
        <p:nvPicPr>
          <p:cNvPr id="612" name="Google Shape;612;g22a7d714d95_0_765"/>
          <p:cNvPicPr preferRelativeResize="0"/>
          <p:nvPr/>
        </p:nvPicPr>
        <p:blipFill rotWithShape="1">
          <a:blip r:embed="rId6">
            <a:alphaModFix/>
          </a:blip>
          <a:srcRect/>
          <a:stretch/>
        </p:blipFill>
        <p:spPr>
          <a:xfrm>
            <a:off x="7262162" y="6256764"/>
            <a:ext cx="432000" cy="432000"/>
          </a:xfrm>
          <a:prstGeom prst="rect">
            <a:avLst/>
          </a:prstGeom>
          <a:noFill/>
          <a:ln>
            <a:noFill/>
          </a:ln>
        </p:spPr>
      </p:pic>
      <p:pic>
        <p:nvPicPr>
          <p:cNvPr id="613" name="Google Shape;613;g22a7d714d95_0_765" descr="Une image contenant texte, signe, horloge, rouge&#10;&#10;Description générée automatiquement"/>
          <p:cNvPicPr preferRelativeResize="0"/>
          <p:nvPr/>
        </p:nvPicPr>
        <p:blipFill rotWithShape="1">
          <a:blip r:embed="rId7">
            <a:alphaModFix/>
          </a:blip>
          <a:srcRect/>
          <a:stretch/>
        </p:blipFill>
        <p:spPr>
          <a:xfrm>
            <a:off x="7694162" y="6200053"/>
            <a:ext cx="692209" cy="474533"/>
          </a:xfrm>
          <a:prstGeom prst="rect">
            <a:avLst/>
          </a:prstGeom>
          <a:noFill/>
          <a:ln>
            <a:noFill/>
          </a:ln>
        </p:spPr>
      </p:pic>
      <p:pic>
        <p:nvPicPr>
          <p:cNvPr id="614" name="Google Shape;614;g22a7d714d95_0_765"/>
          <p:cNvPicPr preferRelativeResize="0"/>
          <p:nvPr/>
        </p:nvPicPr>
        <p:blipFill rotWithShape="1">
          <a:blip r:embed="rId8">
            <a:alphaModFix/>
          </a:blip>
          <a:srcRect/>
          <a:stretch/>
        </p:blipFill>
        <p:spPr>
          <a:xfrm>
            <a:off x="8482223" y="6323514"/>
            <a:ext cx="331875" cy="331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22a7d714d95_0_781"/>
          <p:cNvSpPr txBox="1"/>
          <p:nvPr/>
        </p:nvSpPr>
        <p:spPr>
          <a:xfrm>
            <a:off x="173049" y="2047075"/>
            <a:ext cx="4165500" cy="49902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endParaRPr sz="2400">
              <a:solidFill>
                <a:schemeClr val="dk2"/>
              </a:solidFill>
              <a:latin typeface="Calibri"/>
              <a:ea typeface="Calibri"/>
              <a:cs typeface="Calibri"/>
              <a:sym typeface="Calibri"/>
            </a:endParaRPr>
          </a:p>
        </p:txBody>
      </p:sp>
      <p:sp>
        <p:nvSpPr>
          <p:cNvPr id="620" name="Google Shape;620;g22a7d714d95_0_781"/>
          <p:cNvSpPr/>
          <p:nvPr/>
        </p:nvSpPr>
        <p:spPr>
          <a:xfrm>
            <a:off x="8683850" y="482436"/>
            <a:ext cx="259800" cy="314700"/>
          </a:xfrm>
          <a:prstGeom prst="ellipse">
            <a:avLst/>
          </a:prstGeom>
          <a:solidFill>
            <a:srgbClr val="F0CC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1" name="Google Shape;621;g22a7d714d95_0_781"/>
          <p:cNvSpPr/>
          <p:nvPr/>
        </p:nvSpPr>
        <p:spPr>
          <a:xfrm>
            <a:off x="8967019" y="482436"/>
            <a:ext cx="259800" cy="314700"/>
          </a:xfrm>
          <a:prstGeom prst="ellipse">
            <a:avLst/>
          </a:prstGeom>
          <a:solidFill>
            <a:srgbClr val="00A2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2" name="Google Shape;622;g22a7d714d95_0_781"/>
          <p:cNvSpPr/>
          <p:nvPr/>
        </p:nvSpPr>
        <p:spPr>
          <a:xfrm>
            <a:off x="9258054" y="482436"/>
            <a:ext cx="259800" cy="314700"/>
          </a:xfrm>
          <a:prstGeom prst="ellipse">
            <a:avLst/>
          </a:prstGeom>
          <a:solidFill>
            <a:srgbClr val="ABD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g22a7d714d95_0_781"/>
          <p:cNvSpPr/>
          <p:nvPr/>
        </p:nvSpPr>
        <p:spPr>
          <a:xfrm>
            <a:off x="8392816" y="482436"/>
            <a:ext cx="259800" cy="314700"/>
          </a:xfrm>
          <a:prstGeom prst="ellipse">
            <a:avLst/>
          </a:prstGeom>
          <a:solidFill>
            <a:srgbClr val="E94C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4" name="Google Shape;624;g22a7d714d95_0_781"/>
          <p:cNvSpPr txBox="1"/>
          <p:nvPr/>
        </p:nvSpPr>
        <p:spPr>
          <a:xfrm>
            <a:off x="792480" y="552027"/>
            <a:ext cx="8412600" cy="1414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2"/>
              </a:buClr>
              <a:buSzPts val="4400"/>
              <a:buFont typeface="Kumbh Sans"/>
              <a:buNone/>
            </a:pPr>
            <a:r>
              <a:rPr lang="en-US" sz="4400">
                <a:solidFill>
                  <a:schemeClr val="dk2"/>
                </a:solidFill>
                <a:latin typeface="Kumbh Sans"/>
                <a:ea typeface="Kumbh Sans"/>
                <a:cs typeface="Kumbh Sans"/>
                <a:sym typeface="Kumbh Sans"/>
              </a:rPr>
              <a:t>Quelques chiffres</a:t>
            </a:r>
            <a:endParaRPr sz="4400">
              <a:solidFill>
                <a:schemeClr val="dk2"/>
              </a:solidFill>
              <a:latin typeface="Kumbh Sans"/>
              <a:ea typeface="Kumbh Sans"/>
              <a:cs typeface="Kumbh Sans"/>
              <a:sym typeface="Kumbh Sans"/>
            </a:endParaRPr>
          </a:p>
        </p:txBody>
      </p:sp>
      <p:sp>
        <p:nvSpPr>
          <p:cNvPr id="625" name="Google Shape;625;g22a7d714d95_0_781"/>
          <p:cNvSpPr txBox="1"/>
          <p:nvPr/>
        </p:nvSpPr>
        <p:spPr>
          <a:xfrm>
            <a:off x="270250" y="2695075"/>
            <a:ext cx="4068300" cy="369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a:solidFill>
                  <a:srgbClr val="44546A"/>
                </a:solidFill>
                <a:latin typeface="Kumbh Sans"/>
                <a:ea typeface="Kumbh Sans"/>
                <a:cs typeface="Kumbh Sans"/>
                <a:sym typeface="Kumbh Sans"/>
              </a:rPr>
              <a:t>@coeurdenacretourisme</a:t>
            </a:r>
            <a:endParaRPr sz="1200"/>
          </a:p>
          <a:p>
            <a:pPr marL="0" marR="0" lvl="0" indent="0" algn="l" rtl="0">
              <a:spcBef>
                <a:spcPts val="0"/>
              </a:spcBef>
              <a:spcAft>
                <a:spcPts val="0"/>
              </a:spcAft>
              <a:buNone/>
            </a:pPr>
            <a:endParaRPr sz="2600">
              <a:solidFill>
                <a:srgbClr val="44546A"/>
              </a:solidFill>
              <a:latin typeface="Kumbh Sans"/>
              <a:ea typeface="Kumbh Sans"/>
              <a:cs typeface="Kumbh Sans"/>
              <a:sym typeface="Kumbh Sans"/>
            </a:endParaRPr>
          </a:p>
          <a:p>
            <a:pPr marL="0" marR="0" lvl="0" indent="0" algn="l" rtl="0">
              <a:spcBef>
                <a:spcPts val="0"/>
              </a:spcBef>
              <a:spcAft>
                <a:spcPts val="0"/>
              </a:spcAft>
              <a:buNone/>
            </a:pPr>
            <a:r>
              <a:rPr lang="en-US" sz="2600">
                <a:solidFill>
                  <a:srgbClr val="44546A"/>
                </a:solidFill>
                <a:latin typeface="Kumbh Sans"/>
                <a:ea typeface="Kumbh Sans"/>
                <a:cs typeface="Kumbh Sans"/>
                <a:sym typeface="Kumbh Sans"/>
              </a:rPr>
              <a:t>653 followers</a:t>
            </a:r>
            <a:endParaRPr sz="1200"/>
          </a:p>
          <a:p>
            <a:pPr marL="0" marR="0" lvl="0" indent="0" algn="l" rtl="0">
              <a:spcBef>
                <a:spcPts val="0"/>
              </a:spcBef>
              <a:spcAft>
                <a:spcPts val="0"/>
              </a:spcAft>
              <a:buNone/>
            </a:pPr>
            <a:r>
              <a:rPr lang="en-US" sz="2600">
                <a:solidFill>
                  <a:srgbClr val="44546A"/>
                </a:solidFill>
                <a:latin typeface="Kumbh Sans"/>
                <a:ea typeface="Kumbh Sans"/>
                <a:cs typeface="Kumbh Sans"/>
                <a:sym typeface="Kumbh Sans"/>
              </a:rPr>
              <a:t>3537 j’aime</a:t>
            </a:r>
            <a:endParaRPr sz="1200"/>
          </a:p>
          <a:p>
            <a:pPr marL="0" marR="0" lvl="0" indent="0" algn="l" rtl="0">
              <a:spcBef>
                <a:spcPts val="0"/>
              </a:spcBef>
              <a:spcAft>
                <a:spcPts val="0"/>
              </a:spcAft>
              <a:buNone/>
            </a:pPr>
            <a:endParaRPr sz="2600">
              <a:solidFill>
                <a:srgbClr val="44546A"/>
              </a:solidFill>
              <a:latin typeface="Kumbh Sans"/>
              <a:ea typeface="Kumbh Sans"/>
              <a:cs typeface="Kumbh Sans"/>
              <a:sym typeface="Kumbh Sans"/>
            </a:endParaRPr>
          </a:p>
          <a:p>
            <a:pPr marL="0" marR="0" lvl="0" indent="0" algn="l" rtl="0">
              <a:spcBef>
                <a:spcPts val="0"/>
              </a:spcBef>
              <a:spcAft>
                <a:spcPts val="0"/>
              </a:spcAft>
              <a:buNone/>
            </a:pPr>
            <a:r>
              <a:rPr lang="en-US" sz="2600">
                <a:solidFill>
                  <a:srgbClr val="44546A"/>
                </a:solidFill>
                <a:latin typeface="Kumbh Sans"/>
                <a:ea typeface="Kumbh Sans"/>
                <a:cs typeface="Kumbh Sans"/>
                <a:sym typeface="Kumbh Sans"/>
              </a:rPr>
              <a:t>Lancement du compte novembre 2021</a:t>
            </a:r>
            <a:endParaRPr sz="1200"/>
          </a:p>
          <a:p>
            <a:pPr marL="0" marR="0" lvl="0" indent="0" algn="l" rtl="0">
              <a:spcBef>
                <a:spcPts val="0"/>
              </a:spcBef>
              <a:spcAft>
                <a:spcPts val="0"/>
              </a:spcAft>
              <a:buNone/>
            </a:pPr>
            <a:endParaRPr sz="2600">
              <a:solidFill>
                <a:srgbClr val="44546A"/>
              </a:solidFill>
              <a:latin typeface="Kumbh Sans"/>
              <a:ea typeface="Kumbh Sans"/>
              <a:cs typeface="Kumbh Sans"/>
              <a:sym typeface="Kumbh Sans"/>
            </a:endParaRPr>
          </a:p>
          <a:p>
            <a:pPr marL="0" marR="0" lvl="0" indent="0" algn="l" rtl="0">
              <a:spcBef>
                <a:spcPts val="0"/>
              </a:spcBef>
              <a:spcAft>
                <a:spcPts val="0"/>
              </a:spcAft>
              <a:buNone/>
            </a:pPr>
            <a:r>
              <a:rPr lang="en-US" sz="2600">
                <a:solidFill>
                  <a:srgbClr val="44546A"/>
                </a:solidFill>
                <a:latin typeface="Kumbh Sans"/>
                <a:ea typeface="Kumbh Sans"/>
                <a:cs typeface="Kumbh Sans"/>
                <a:sym typeface="Kumbh Sans"/>
              </a:rPr>
              <a:t>94 vidéos</a:t>
            </a:r>
            <a:endParaRPr sz="1200"/>
          </a:p>
        </p:txBody>
      </p:sp>
      <p:pic>
        <p:nvPicPr>
          <p:cNvPr id="626" name="Google Shape;626;g22a7d714d95_0_781" descr="Une image contenant graphique&#10;&#10;Description générée automatiquement"/>
          <p:cNvPicPr preferRelativeResize="0"/>
          <p:nvPr/>
        </p:nvPicPr>
        <p:blipFill rotWithShape="1">
          <a:blip r:embed="rId3">
            <a:alphaModFix/>
          </a:blip>
          <a:srcRect t="9255"/>
          <a:stretch/>
        </p:blipFill>
        <p:spPr>
          <a:xfrm>
            <a:off x="4241249" y="1905262"/>
            <a:ext cx="2546551" cy="2760076"/>
          </a:xfrm>
          <a:prstGeom prst="rect">
            <a:avLst/>
          </a:prstGeom>
          <a:noFill/>
          <a:ln>
            <a:noFill/>
          </a:ln>
        </p:spPr>
      </p:pic>
      <p:pic>
        <p:nvPicPr>
          <p:cNvPr id="627" name="Google Shape;627;g22a7d714d95_0_781" descr="Une image contenant table&#10;&#10;Description générée automatiquement"/>
          <p:cNvPicPr preferRelativeResize="0"/>
          <p:nvPr/>
        </p:nvPicPr>
        <p:blipFill rotWithShape="1">
          <a:blip r:embed="rId4">
            <a:alphaModFix/>
          </a:blip>
          <a:srcRect t="7961"/>
          <a:stretch/>
        </p:blipFill>
        <p:spPr>
          <a:xfrm>
            <a:off x="6959850" y="1981000"/>
            <a:ext cx="2398150" cy="2608625"/>
          </a:xfrm>
          <a:prstGeom prst="rect">
            <a:avLst/>
          </a:prstGeom>
          <a:noFill/>
          <a:ln>
            <a:noFill/>
          </a:ln>
        </p:spPr>
      </p:pic>
      <p:pic>
        <p:nvPicPr>
          <p:cNvPr id="628" name="Google Shape;628;g22a7d714d95_0_781"/>
          <p:cNvPicPr preferRelativeResize="0"/>
          <p:nvPr/>
        </p:nvPicPr>
        <p:blipFill rotWithShape="1">
          <a:blip r:embed="rId5">
            <a:alphaModFix/>
          </a:blip>
          <a:srcRect/>
          <a:stretch/>
        </p:blipFill>
        <p:spPr>
          <a:xfrm>
            <a:off x="4338550" y="4665350"/>
            <a:ext cx="2449250" cy="2315926"/>
          </a:xfrm>
          <a:prstGeom prst="rect">
            <a:avLst/>
          </a:prstGeom>
          <a:noFill/>
          <a:ln>
            <a:noFill/>
          </a:ln>
        </p:spPr>
      </p:pic>
      <p:pic>
        <p:nvPicPr>
          <p:cNvPr id="629" name="Google Shape;629;g22a7d714d95_0_781"/>
          <p:cNvPicPr preferRelativeResize="0"/>
          <p:nvPr/>
        </p:nvPicPr>
        <p:blipFill rotWithShape="1">
          <a:blip r:embed="rId6">
            <a:alphaModFix/>
          </a:blip>
          <a:srcRect/>
          <a:stretch/>
        </p:blipFill>
        <p:spPr>
          <a:xfrm>
            <a:off x="7016975" y="4708175"/>
            <a:ext cx="2398150" cy="212140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g22a7d714d95_0_795"/>
          <p:cNvSpPr txBox="1"/>
          <p:nvPr/>
        </p:nvSpPr>
        <p:spPr>
          <a:xfrm>
            <a:off x="173048" y="2047075"/>
            <a:ext cx="9084900" cy="49902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endParaRPr sz="2400">
              <a:solidFill>
                <a:schemeClr val="dk2"/>
              </a:solidFill>
              <a:latin typeface="Calibri"/>
              <a:ea typeface="Calibri"/>
              <a:cs typeface="Calibri"/>
              <a:sym typeface="Calibri"/>
            </a:endParaRPr>
          </a:p>
        </p:txBody>
      </p:sp>
      <p:sp>
        <p:nvSpPr>
          <p:cNvPr id="635" name="Google Shape;635;g22a7d714d95_0_795"/>
          <p:cNvSpPr/>
          <p:nvPr/>
        </p:nvSpPr>
        <p:spPr>
          <a:xfrm>
            <a:off x="8683850" y="482436"/>
            <a:ext cx="259800" cy="314700"/>
          </a:xfrm>
          <a:prstGeom prst="ellipse">
            <a:avLst/>
          </a:prstGeom>
          <a:solidFill>
            <a:srgbClr val="F0CC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6" name="Google Shape;636;g22a7d714d95_0_795"/>
          <p:cNvSpPr/>
          <p:nvPr/>
        </p:nvSpPr>
        <p:spPr>
          <a:xfrm>
            <a:off x="8967019" y="482436"/>
            <a:ext cx="259800" cy="314700"/>
          </a:xfrm>
          <a:prstGeom prst="ellipse">
            <a:avLst/>
          </a:prstGeom>
          <a:solidFill>
            <a:srgbClr val="00A2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7" name="Google Shape;637;g22a7d714d95_0_795"/>
          <p:cNvSpPr/>
          <p:nvPr/>
        </p:nvSpPr>
        <p:spPr>
          <a:xfrm>
            <a:off x="9258054" y="482436"/>
            <a:ext cx="259800" cy="314700"/>
          </a:xfrm>
          <a:prstGeom prst="ellipse">
            <a:avLst/>
          </a:prstGeom>
          <a:solidFill>
            <a:srgbClr val="ABD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8" name="Google Shape;638;g22a7d714d95_0_795"/>
          <p:cNvSpPr/>
          <p:nvPr/>
        </p:nvSpPr>
        <p:spPr>
          <a:xfrm>
            <a:off x="8392816" y="482436"/>
            <a:ext cx="259800" cy="314700"/>
          </a:xfrm>
          <a:prstGeom prst="ellipse">
            <a:avLst/>
          </a:prstGeom>
          <a:solidFill>
            <a:srgbClr val="E94C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9" name="Google Shape;639;g22a7d714d95_0_795"/>
          <p:cNvSpPr txBox="1"/>
          <p:nvPr/>
        </p:nvSpPr>
        <p:spPr>
          <a:xfrm>
            <a:off x="2665770" y="1646503"/>
            <a:ext cx="4012800" cy="23088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44546A"/>
              </a:buClr>
              <a:buSzPts val="1800"/>
              <a:buFont typeface="Arial"/>
              <a:buChar char="•"/>
            </a:pPr>
            <a:r>
              <a:rPr lang="en-US" sz="1800">
                <a:solidFill>
                  <a:srgbClr val="44546A"/>
                </a:solidFill>
                <a:latin typeface="Kumbh Sans"/>
                <a:ea typeface="Kumbh Sans"/>
                <a:cs typeface="Kumbh Sans"/>
                <a:sym typeface="Kumbh Sans"/>
              </a:rPr>
              <a:t>14 000 lectures</a:t>
            </a:r>
            <a:endParaRPr/>
          </a:p>
          <a:p>
            <a:pPr marL="285750" marR="0" lvl="0" indent="-285750" algn="l" rtl="0">
              <a:spcBef>
                <a:spcPts val="0"/>
              </a:spcBef>
              <a:spcAft>
                <a:spcPts val="0"/>
              </a:spcAft>
              <a:buClr>
                <a:srgbClr val="44546A"/>
              </a:buClr>
              <a:buSzPts val="1800"/>
              <a:buFont typeface="Arial"/>
              <a:buChar char="•"/>
            </a:pPr>
            <a:r>
              <a:rPr lang="en-US" sz="1800">
                <a:solidFill>
                  <a:srgbClr val="44546A"/>
                </a:solidFill>
                <a:latin typeface="Kumbh Sans"/>
                <a:ea typeface="Kumbh Sans"/>
                <a:cs typeface="Kumbh Sans"/>
                <a:sym typeface="Kumbh Sans"/>
              </a:rPr>
              <a:t>1074 j’aime</a:t>
            </a:r>
            <a:endParaRPr/>
          </a:p>
          <a:p>
            <a:pPr marL="285750" marR="0" lvl="0" indent="-285750" algn="l" rtl="0">
              <a:spcBef>
                <a:spcPts val="0"/>
              </a:spcBef>
              <a:spcAft>
                <a:spcPts val="0"/>
              </a:spcAft>
              <a:buClr>
                <a:srgbClr val="44546A"/>
              </a:buClr>
              <a:buSzPts val="1800"/>
              <a:buFont typeface="Arial"/>
              <a:buChar char="•"/>
            </a:pPr>
            <a:r>
              <a:rPr lang="en-US" sz="1800">
                <a:solidFill>
                  <a:srgbClr val="44546A"/>
                </a:solidFill>
                <a:latin typeface="Kumbh Sans"/>
                <a:ea typeface="Kumbh Sans"/>
                <a:cs typeface="Kumbh Sans"/>
                <a:sym typeface="Kumbh Sans"/>
              </a:rPr>
              <a:t>7 commentaires</a:t>
            </a:r>
            <a:endParaRPr/>
          </a:p>
          <a:p>
            <a:pPr marL="285750" marR="0" lvl="0" indent="-285750" algn="l" rtl="0">
              <a:spcBef>
                <a:spcPts val="0"/>
              </a:spcBef>
              <a:spcAft>
                <a:spcPts val="0"/>
              </a:spcAft>
              <a:buClr>
                <a:srgbClr val="44546A"/>
              </a:buClr>
              <a:buSzPts val="1800"/>
              <a:buFont typeface="Arial"/>
              <a:buChar char="•"/>
            </a:pPr>
            <a:r>
              <a:rPr lang="en-US" sz="1800">
                <a:solidFill>
                  <a:srgbClr val="44546A"/>
                </a:solidFill>
                <a:latin typeface="Kumbh Sans"/>
                <a:ea typeface="Kumbh Sans"/>
                <a:cs typeface="Kumbh Sans"/>
                <a:sym typeface="Kumbh Sans"/>
              </a:rPr>
              <a:t>31% ont regardé toute la vidéo</a:t>
            </a:r>
            <a:endParaRPr/>
          </a:p>
          <a:p>
            <a:pPr marL="285750" marR="0" lvl="0" indent="-285750" algn="l" rtl="0">
              <a:spcBef>
                <a:spcPts val="0"/>
              </a:spcBef>
              <a:spcAft>
                <a:spcPts val="0"/>
              </a:spcAft>
              <a:buClr>
                <a:srgbClr val="44546A"/>
              </a:buClr>
              <a:buSzPts val="1800"/>
              <a:buFont typeface="Arial"/>
              <a:buChar char="•"/>
            </a:pPr>
            <a:r>
              <a:rPr lang="en-US" sz="1800">
                <a:solidFill>
                  <a:srgbClr val="44546A"/>
                </a:solidFill>
                <a:latin typeface="Kumbh Sans"/>
                <a:ea typeface="Kumbh Sans"/>
                <a:cs typeface="Kumbh Sans"/>
                <a:sym typeface="Kumbh Sans"/>
              </a:rPr>
              <a:t>68% hommes</a:t>
            </a:r>
            <a:endParaRPr/>
          </a:p>
          <a:p>
            <a:pPr marL="285750" marR="0" lvl="0" indent="-285750" algn="l" rtl="0">
              <a:spcBef>
                <a:spcPts val="0"/>
              </a:spcBef>
              <a:spcAft>
                <a:spcPts val="0"/>
              </a:spcAft>
              <a:buClr>
                <a:srgbClr val="44546A"/>
              </a:buClr>
              <a:buSzPts val="1800"/>
              <a:buFont typeface="Arial"/>
              <a:buChar char="•"/>
            </a:pPr>
            <a:r>
              <a:rPr lang="en-US" sz="1800">
                <a:solidFill>
                  <a:srgbClr val="44546A"/>
                </a:solidFill>
                <a:latin typeface="Kumbh Sans"/>
                <a:ea typeface="Kumbh Sans"/>
                <a:cs typeface="Kumbh Sans"/>
                <a:sym typeface="Kumbh Sans"/>
              </a:rPr>
              <a:t>61 nouveaux followers</a:t>
            </a:r>
            <a:endParaRPr/>
          </a:p>
          <a:p>
            <a:pPr marL="285750" marR="0" lvl="0" indent="-285750" algn="l" rtl="0">
              <a:spcBef>
                <a:spcPts val="0"/>
              </a:spcBef>
              <a:spcAft>
                <a:spcPts val="0"/>
              </a:spcAft>
              <a:buClr>
                <a:srgbClr val="44546A"/>
              </a:buClr>
              <a:buSzPts val="1800"/>
              <a:buFont typeface="Arial"/>
              <a:buChar char="•"/>
            </a:pPr>
            <a:r>
              <a:rPr lang="en-US" sz="1800">
                <a:solidFill>
                  <a:srgbClr val="44546A"/>
                </a:solidFill>
                <a:latin typeface="Kumbh Sans"/>
                <a:ea typeface="Kumbh Sans"/>
                <a:cs typeface="Kumbh Sans"/>
                <a:sym typeface="Kumbh Sans"/>
              </a:rPr>
              <a:t>18-24 ans 37%, 25-34 ans 19%, 35-44 ans 12%</a:t>
            </a:r>
            <a:endParaRPr/>
          </a:p>
        </p:txBody>
      </p:sp>
      <p:pic>
        <p:nvPicPr>
          <p:cNvPr id="640" name="Google Shape;640;g22a7d714d95_0_795" descr="Une image contenant texte, plusieurs&#10;&#10;Description générée automatiquement"/>
          <p:cNvPicPr preferRelativeResize="0"/>
          <p:nvPr/>
        </p:nvPicPr>
        <p:blipFill rotWithShape="1">
          <a:blip r:embed="rId3">
            <a:alphaModFix/>
          </a:blip>
          <a:srcRect/>
          <a:stretch/>
        </p:blipFill>
        <p:spPr>
          <a:xfrm>
            <a:off x="86298" y="199802"/>
            <a:ext cx="2441411" cy="4407626"/>
          </a:xfrm>
          <a:prstGeom prst="rect">
            <a:avLst/>
          </a:prstGeom>
          <a:noFill/>
          <a:ln>
            <a:noFill/>
          </a:ln>
        </p:spPr>
      </p:pic>
      <p:pic>
        <p:nvPicPr>
          <p:cNvPr id="641" name="Google Shape;641;g22a7d714d95_0_795" descr="Une image contenant texte, plein air, herbe&#10;&#10;Description générée automatiquement"/>
          <p:cNvPicPr preferRelativeResize="0"/>
          <p:nvPr/>
        </p:nvPicPr>
        <p:blipFill rotWithShape="1">
          <a:blip r:embed="rId4">
            <a:alphaModFix/>
          </a:blip>
          <a:srcRect/>
          <a:stretch/>
        </p:blipFill>
        <p:spPr>
          <a:xfrm>
            <a:off x="6907316" y="1363406"/>
            <a:ext cx="2579472" cy="4361590"/>
          </a:xfrm>
          <a:prstGeom prst="rect">
            <a:avLst/>
          </a:prstGeom>
          <a:noFill/>
          <a:ln>
            <a:noFill/>
          </a:ln>
        </p:spPr>
      </p:pic>
      <p:sp>
        <p:nvSpPr>
          <p:cNvPr id="642" name="Google Shape;642;g22a7d714d95_0_795"/>
          <p:cNvSpPr txBox="1"/>
          <p:nvPr/>
        </p:nvSpPr>
        <p:spPr>
          <a:xfrm>
            <a:off x="2665775" y="4791925"/>
            <a:ext cx="4140600" cy="23088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44546A"/>
              </a:buClr>
              <a:buSzPts val="1800"/>
              <a:buFont typeface="Arial"/>
              <a:buChar char="•"/>
            </a:pPr>
            <a:r>
              <a:rPr lang="en-US" sz="1800">
                <a:solidFill>
                  <a:srgbClr val="44546A"/>
                </a:solidFill>
                <a:latin typeface="Kumbh Sans"/>
                <a:ea typeface="Kumbh Sans"/>
                <a:cs typeface="Kumbh Sans"/>
                <a:sym typeface="Kumbh Sans"/>
              </a:rPr>
              <a:t>1137 lectures</a:t>
            </a:r>
            <a:endParaRPr/>
          </a:p>
          <a:p>
            <a:pPr marL="285750" marR="0" lvl="0" indent="-285750" algn="l" rtl="0">
              <a:spcBef>
                <a:spcPts val="0"/>
              </a:spcBef>
              <a:spcAft>
                <a:spcPts val="0"/>
              </a:spcAft>
              <a:buClr>
                <a:srgbClr val="44546A"/>
              </a:buClr>
              <a:buSzPts val="1800"/>
              <a:buFont typeface="Arial"/>
              <a:buChar char="•"/>
            </a:pPr>
            <a:r>
              <a:rPr lang="en-US" sz="1800">
                <a:solidFill>
                  <a:srgbClr val="44546A"/>
                </a:solidFill>
                <a:latin typeface="Kumbh Sans"/>
                <a:ea typeface="Kumbh Sans"/>
                <a:cs typeface="Kumbh Sans"/>
                <a:sym typeface="Kumbh Sans"/>
              </a:rPr>
              <a:t>69 j’aime</a:t>
            </a:r>
            <a:endParaRPr/>
          </a:p>
          <a:p>
            <a:pPr marL="285750" marR="0" lvl="0" indent="-285750" algn="l" rtl="0">
              <a:spcBef>
                <a:spcPts val="0"/>
              </a:spcBef>
              <a:spcAft>
                <a:spcPts val="0"/>
              </a:spcAft>
              <a:buClr>
                <a:srgbClr val="44546A"/>
              </a:buClr>
              <a:buSzPts val="1800"/>
              <a:buFont typeface="Arial"/>
              <a:buChar char="•"/>
            </a:pPr>
            <a:r>
              <a:rPr lang="en-US" sz="1800">
                <a:solidFill>
                  <a:srgbClr val="44546A"/>
                </a:solidFill>
                <a:latin typeface="Kumbh Sans"/>
                <a:ea typeface="Kumbh Sans"/>
                <a:cs typeface="Kumbh Sans"/>
                <a:sym typeface="Kumbh Sans"/>
              </a:rPr>
              <a:t>4 commentaires</a:t>
            </a:r>
            <a:endParaRPr/>
          </a:p>
          <a:p>
            <a:pPr marL="285750" marR="0" lvl="0" indent="-285750" algn="l" rtl="0">
              <a:spcBef>
                <a:spcPts val="0"/>
              </a:spcBef>
              <a:spcAft>
                <a:spcPts val="0"/>
              </a:spcAft>
              <a:buClr>
                <a:srgbClr val="44546A"/>
              </a:buClr>
              <a:buSzPts val="1800"/>
              <a:buFont typeface="Arial"/>
              <a:buChar char="•"/>
            </a:pPr>
            <a:r>
              <a:rPr lang="en-US" sz="1800">
                <a:solidFill>
                  <a:srgbClr val="44546A"/>
                </a:solidFill>
                <a:latin typeface="Kumbh Sans"/>
                <a:ea typeface="Kumbh Sans"/>
                <a:cs typeface="Kumbh Sans"/>
                <a:sym typeface="Kumbh Sans"/>
              </a:rPr>
              <a:t>9,5% ont regardé toute la vidéo</a:t>
            </a:r>
            <a:endParaRPr/>
          </a:p>
          <a:p>
            <a:pPr marL="285750" marR="0" lvl="0" indent="-285750" algn="l" rtl="0">
              <a:spcBef>
                <a:spcPts val="0"/>
              </a:spcBef>
              <a:spcAft>
                <a:spcPts val="0"/>
              </a:spcAft>
              <a:buClr>
                <a:srgbClr val="44546A"/>
              </a:buClr>
              <a:buSzPts val="1800"/>
              <a:buFont typeface="Arial"/>
              <a:buChar char="•"/>
            </a:pPr>
            <a:r>
              <a:rPr lang="en-US" sz="1800">
                <a:solidFill>
                  <a:srgbClr val="44546A"/>
                </a:solidFill>
                <a:latin typeface="Kumbh Sans"/>
                <a:ea typeface="Kumbh Sans"/>
                <a:cs typeface="Kumbh Sans"/>
                <a:sym typeface="Kumbh Sans"/>
              </a:rPr>
              <a:t>8 nouveaux followers</a:t>
            </a:r>
            <a:endParaRPr/>
          </a:p>
          <a:p>
            <a:pPr marL="285750" marR="0" lvl="0" indent="-285750" algn="l" rtl="0">
              <a:spcBef>
                <a:spcPts val="0"/>
              </a:spcBef>
              <a:spcAft>
                <a:spcPts val="0"/>
              </a:spcAft>
              <a:buClr>
                <a:srgbClr val="44546A"/>
              </a:buClr>
              <a:buSzPts val="1800"/>
              <a:buFont typeface="Arial"/>
              <a:buChar char="•"/>
            </a:pPr>
            <a:r>
              <a:rPr lang="en-US" sz="1800">
                <a:solidFill>
                  <a:srgbClr val="44546A"/>
                </a:solidFill>
                <a:latin typeface="Kumbh Sans"/>
                <a:ea typeface="Kumbh Sans"/>
                <a:cs typeface="Kumbh Sans"/>
                <a:sym typeface="Kumbh Sans"/>
              </a:rPr>
              <a:t>61% femmes</a:t>
            </a:r>
            <a:endParaRPr/>
          </a:p>
          <a:p>
            <a:pPr marL="285750" marR="0" lvl="0" indent="-285750" algn="l" rtl="0">
              <a:spcBef>
                <a:spcPts val="0"/>
              </a:spcBef>
              <a:spcAft>
                <a:spcPts val="0"/>
              </a:spcAft>
              <a:buClr>
                <a:srgbClr val="44546A"/>
              </a:buClr>
              <a:buSzPts val="1800"/>
              <a:buFont typeface="Arial"/>
              <a:buChar char="•"/>
            </a:pPr>
            <a:r>
              <a:rPr lang="en-US" sz="1800">
                <a:solidFill>
                  <a:srgbClr val="44546A"/>
                </a:solidFill>
                <a:latin typeface="Kumbh Sans"/>
                <a:ea typeface="Kumbh Sans"/>
                <a:cs typeface="Kumbh Sans"/>
                <a:sym typeface="Kumbh Sans"/>
              </a:rPr>
              <a:t>18-24 ans 24%, 25-34 ans 28%, 35-44 ans 21%</a:t>
            </a:r>
            <a:endParaRPr/>
          </a:p>
        </p:txBody>
      </p:sp>
      <p:sp>
        <p:nvSpPr>
          <p:cNvPr id="643" name="Google Shape;643;g22a7d714d95_0_795"/>
          <p:cNvSpPr/>
          <p:nvPr/>
        </p:nvSpPr>
        <p:spPr>
          <a:xfrm rot="1353196">
            <a:off x="2609166" y="302896"/>
            <a:ext cx="2084517" cy="1141459"/>
          </a:xfrm>
          <a:prstGeom prst="cloudCallout">
            <a:avLst>
              <a:gd name="adj1" fmla="val -20833"/>
              <a:gd name="adj2" fmla="val 62500"/>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émotion</a:t>
            </a:r>
            <a:endParaRPr/>
          </a:p>
        </p:txBody>
      </p:sp>
      <p:sp>
        <p:nvSpPr>
          <p:cNvPr id="644" name="Google Shape;644;g22a7d714d95_0_795"/>
          <p:cNvSpPr/>
          <p:nvPr/>
        </p:nvSpPr>
        <p:spPr>
          <a:xfrm rot="-1712494">
            <a:off x="4866994" y="4298177"/>
            <a:ext cx="2011109" cy="1127196"/>
          </a:xfrm>
          <a:prstGeom prst="cloudCallout">
            <a:avLst>
              <a:gd name="adj1" fmla="val 31582"/>
              <a:gd name="adj2" fmla="val 52463"/>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humour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58" name="Google Shape;258;p3"/>
          <p:cNvGrpSpPr/>
          <p:nvPr/>
        </p:nvGrpSpPr>
        <p:grpSpPr>
          <a:xfrm>
            <a:off x="790489" y="3138836"/>
            <a:ext cx="360784" cy="362401"/>
            <a:chOff x="1813" y="0"/>
            <a:chExt cx="809173" cy="812800"/>
          </a:xfrm>
        </p:grpSpPr>
        <p:sp>
          <p:nvSpPr>
            <p:cNvPr id="259" name="Google Shape;259;p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txBox="1"/>
            <p:nvPr/>
          </p:nvSpPr>
          <p:spPr>
            <a:xfrm>
              <a:off x="76200" y="85725"/>
              <a:ext cx="660400" cy="6508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61" name="Google Shape;261;p3"/>
          <p:cNvSpPr txBox="1"/>
          <p:nvPr/>
        </p:nvSpPr>
        <p:spPr>
          <a:xfrm>
            <a:off x="558800" y="1529715"/>
            <a:ext cx="7534358" cy="366088"/>
          </a:xfrm>
          <a:prstGeom prst="rect">
            <a:avLst/>
          </a:prstGeom>
          <a:noFill/>
          <a:ln>
            <a:noFill/>
          </a:ln>
        </p:spPr>
        <p:txBody>
          <a:bodyPr spcFirstLastPara="1" wrap="square" lIns="0" tIns="0" rIns="0" bIns="0" anchor="t" anchorCtr="0">
            <a:spAutoFit/>
          </a:bodyPr>
          <a:lstStyle/>
          <a:p>
            <a:pPr marL="0" marR="0" lvl="0" indent="0" algn="l" rtl="0">
              <a:lnSpc>
                <a:spcPct val="98000"/>
              </a:lnSpc>
              <a:spcBef>
                <a:spcPts val="0"/>
              </a:spcBef>
              <a:spcAft>
                <a:spcPts val="0"/>
              </a:spcAft>
              <a:buNone/>
            </a:pPr>
            <a:r>
              <a:rPr lang="en-US" sz="2851" b="0" i="0" u="none" strike="noStrike" cap="none">
                <a:solidFill>
                  <a:srgbClr val="000000"/>
                </a:solidFill>
                <a:latin typeface="Montserrat ExtraBold"/>
                <a:ea typeface="Montserrat ExtraBold"/>
                <a:cs typeface="Montserrat ExtraBold"/>
                <a:sym typeface="Montserrat ExtraBold"/>
              </a:rPr>
              <a:t>Objectifs de cette journée</a:t>
            </a:r>
            <a:endParaRPr/>
          </a:p>
        </p:txBody>
      </p:sp>
      <p:sp>
        <p:nvSpPr>
          <p:cNvPr id="262" name="Google Shape;262;p3"/>
          <p:cNvSpPr txBox="1"/>
          <p:nvPr/>
        </p:nvSpPr>
        <p:spPr>
          <a:xfrm>
            <a:off x="1368651" y="3191345"/>
            <a:ext cx="6006000" cy="257400"/>
          </a:xfrm>
          <a:prstGeom prst="rect">
            <a:avLst/>
          </a:prstGeom>
          <a:noFill/>
          <a:ln>
            <a:noFill/>
          </a:ln>
        </p:spPr>
        <p:txBody>
          <a:bodyPr spcFirstLastPara="1" wrap="square" lIns="0" tIns="0" rIns="0" bIns="0" anchor="t" anchorCtr="0">
            <a:spAutoFit/>
          </a:bodyPr>
          <a:lstStyle/>
          <a:p>
            <a:pPr marL="0" marR="0" lvl="0" indent="0" algn="l" rtl="0">
              <a:lnSpc>
                <a:spcPct val="98007"/>
              </a:lnSpc>
              <a:spcBef>
                <a:spcPts val="0"/>
              </a:spcBef>
              <a:spcAft>
                <a:spcPts val="0"/>
              </a:spcAft>
              <a:buNone/>
            </a:pPr>
            <a:r>
              <a:rPr lang="en-US" sz="1706" b="0" i="0" u="none" strike="noStrike" cap="none">
                <a:solidFill>
                  <a:srgbClr val="000000"/>
                </a:solidFill>
                <a:latin typeface="Montserrat SemiBold"/>
                <a:ea typeface="Montserrat SemiBold"/>
                <a:cs typeface="Montserrat SemiBold"/>
                <a:sym typeface="Montserrat SemiBold"/>
              </a:rPr>
              <a:t>Apprendre à vous </a:t>
            </a:r>
            <a:r>
              <a:rPr lang="en-US" sz="1706">
                <a:latin typeface="Montserrat SemiBold"/>
                <a:ea typeface="Montserrat SemiBold"/>
                <a:cs typeface="Montserrat SemiBold"/>
                <a:sym typeface="Montserrat SemiBold"/>
              </a:rPr>
              <a:t>connaître</a:t>
            </a:r>
            <a:r>
              <a:rPr lang="en-US" sz="1706" b="0" i="0" u="none" strike="noStrike" cap="none">
                <a:solidFill>
                  <a:srgbClr val="000000"/>
                </a:solidFill>
                <a:latin typeface="Montserrat SemiBold"/>
                <a:ea typeface="Montserrat SemiBold"/>
                <a:cs typeface="Montserrat SemiBold"/>
                <a:sym typeface="Montserrat SemiBold"/>
              </a:rPr>
              <a:t> !</a:t>
            </a:r>
            <a:endParaRPr/>
          </a:p>
        </p:txBody>
      </p:sp>
      <p:cxnSp>
        <p:nvCxnSpPr>
          <p:cNvPr id="263" name="Google Shape;263;p3"/>
          <p:cNvCxnSpPr/>
          <p:nvPr/>
        </p:nvCxnSpPr>
        <p:spPr>
          <a:xfrm rot="-5376266">
            <a:off x="-473384" y="4029297"/>
            <a:ext cx="2078717" cy="0"/>
          </a:xfrm>
          <a:prstGeom prst="straightConnector1">
            <a:avLst/>
          </a:prstGeom>
          <a:noFill/>
          <a:ln w="28575" cap="flat" cmpd="sng">
            <a:solidFill>
              <a:srgbClr val="EF501F"/>
            </a:solidFill>
            <a:prstDash val="solid"/>
            <a:round/>
            <a:headEnd type="none" w="sm" len="sm"/>
            <a:tailEnd type="none" w="sm" len="sm"/>
          </a:ln>
        </p:spPr>
      </p:cxnSp>
      <p:grpSp>
        <p:nvGrpSpPr>
          <p:cNvPr id="264" name="Google Shape;264;p3"/>
          <p:cNvGrpSpPr/>
          <p:nvPr/>
        </p:nvGrpSpPr>
        <p:grpSpPr>
          <a:xfrm>
            <a:off x="790489" y="3902678"/>
            <a:ext cx="360784" cy="362401"/>
            <a:chOff x="1813" y="0"/>
            <a:chExt cx="809173" cy="812800"/>
          </a:xfrm>
        </p:grpSpPr>
        <p:sp>
          <p:nvSpPr>
            <p:cNvPr id="265" name="Google Shape;265;p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F5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txBox="1"/>
            <p:nvPr/>
          </p:nvSpPr>
          <p:spPr>
            <a:xfrm>
              <a:off x="76200" y="85725"/>
              <a:ext cx="660400" cy="6508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67" name="Google Shape;267;p3"/>
          <p:cNvSpPr txBox="1"/>
          <p:nvPr/>
        </p:nvSpPr>
        <p:spPr>
          <a:xfrm>
            <a:off x="1346051" y="4647839"/>
            <a:ext cx="9333600" cy="514800"/>
          </a:xfrm>
          <a:prstGeom prst="rect">
            <a:avLst/>
          </a:prstGeom>
          <a:noFill/>
          <a:ln>
            <a:noFill/>
          </a:ln>
        </p:spPr>
        <p:txBody>
          <a:bodyPr spcFirstLastPara="1" wrap="square" lIns="0" tIns="0" rIns="0" bIns="0" anchor="t" anchorCtr="0">
            <a:spAutoFit/>
          </a:bodyPr>
          <a:lstStyle/>
          <a:p>
            <a:pPr marL="0" marR="0" lvl="0" indent="0" algn="l" rtl="0">
              <a:lnSpc>
                <a:spcPct val="98007"/>
              </a:lnSpc>
              <a:spcBef>
                <a:spcPts val="0"/>
              </a:spcBef>
              <a:spcAft>
                <a:spcPts val="0"/>
              </a:spcAft>
              <a:buNone/>
            </a:pPr>
            <a:r>
              <a:rPr lang="en-US" sz="1706" b="0" i="0" u="none" strike="noStrike" cap="none">
                <a:solidFill>
                  <a:srgbClr val="000000"/>
                </a:solidFill>
                <a:latin typeface="Montserrat SemiBold"/>
                <a:ea typeface="Montserrat SemiBold"/>
                <a:cs typeface="Montserrat SemiBold"/>
                <a:sym typeface="Montserrat SemiBold"/>
              </a:rPr>
              <a:t>Identifier des pistes pour développer des collaborations...</a:t>
            </a:r>
            <a:endParaRPr/>
          </a:p>
          <a:p>
            <a:pPr marL="0" marR="0" lvl="0" indent="0" algn="l" rtl="0">
              <a:lnSpc>
                <a:spcPct val="98007"/>
              </a:lnSpc>
              <a:spcBef>
                <a:spcPts val="0"/>
              </a:spcBef>
              <a:spcAft>
                <a:spcPts val="0"/>
              </a:spcAft>
              <a:buNone/>
            </a:pPr>
            <a:r>
              <a:rPr lang="en-US" sz="1706" b="0" i="0" u="none" strike="noStrike" cap="none">
                <a:solidFill>
                  <a:srgbClr val="000000"/>
                </a:solidFill>
                <a:latin typeface="Montserrat SemiBold"/>
                <a:ea typeface="Montserrat SemiBold"/>
                <a:cs typeface="Montserrat SemiBold"/>
                <a:sym typeface="Montserrat SemiBold"/>
              </a:rPr>
              <a:t>et </a:t>
            </a:r>
            <a:r>
              <a:rPr lang="en-US" sz="1706">
                <a:latin typeface="Montserrat SemiBold"/>
                <a:ea typeface="Montserrat SemiBold"/>
                <a:cs typeface="Montserrat SemiBold"/>
                <a:sym typeface="Montserrat SemiBold"/>
              </a:rPr>
              <a:t>favoriser </a:t>
            </a:r>
            <a:r>
              <a:rPr lang="en-US" sz="1706" b="0" i="0" u="none" strike="noStrike" cap="none">
                <a:solidFill>
                  <a:srgbClr val="000000"/>
                </a:solidFill>
                <a:latin typeface="Montserrat SemiBold"/>
                <a:ea typeface="Montserrat SemiBold"/>
                <a:cs typeface="Montserrat SemiBold"/>
                <a:sym typeface="Montserrat SemiBold"/>
              </a:rPr>
              <a:t>le </a:t>
            </a:r>
            <a:r>
              <a:rPr lang="en-US" sz="1706">
                <a:latin typeface="Montserrat SemiBold"/>
                <a:ea typeface="Montserrat SemiBold"/>
                <a:cs typeface="Montserrat SemiBold"/>
                <a:sym typeface="Montserrat SemiBold"/>
              </a:rPr>
              <a:t>“</a:t>
            </a:r>
            <a:r>
              <a:rPr lang="en-US" sz="1706" b="0" i="0" u="none" strike="noStrike" cap="none">
                <a:solidFill>
                  <a:srgbClr val="000000"/>
                </a:solidFill>
                <a:latin typeface="Montserrat SemiBold"/>
                <a:ea typeface="Montserrat SemiBold"/>
                <a:cs typeface="Montserrat SemiBold"/>
                <a:sym typeface="Montserrat SemiBold"/>
              </a:rPr>
              <a:t>travailler ensemble</a:t>
            </a:r>
            <a:r>
              <a:rPr lang="en-US" sz="1706">
                <a:latin typeface="Montserrat SemiBold"/>
                <a:ea typeface="Montserrat SemiBold"/>
                <a:cs typeface="Montserrat SemiBold"/>
                <a:sym typeface="Montserrat SemiBold"/>
              </a:rPr>
              <a:t>”</a:t>
            </a:r>
            <a:r>
              <a:rPr lang="en-US" sz="1706" b="0" i="0" u="none" strike="noStrike" cap="none">
                <a:solidFill>
                  <a:srgbClr val="000000"/>
                </a:solidFill>
                <a:latin typeface="Montserrat SemiBold"/>
                <a:ea typeface="Montserrat SemiBold"/>
                <a:cs typeface="Montserrat SemiBold"/>
                <a:sym typeface="Montserrat SemiBold"/>
              </a:rPr>
              <a:t> !</a:t>
            </a:r>
            <a:endParaRPr/>
          </a:p>
        </p:txBody>
      </p:sp>
      <p:grpSp>
        <p:nvGrpSpPr>
          <p:cNvPr id="268" name="Google Shape;268;p3"/>
          <p:cNvGrpSpPr/>
          <p:nvPr/>
        </p:nvGrpSpPr>
        <p:grpSpPr>
          <a:xfrm>
            <a:off x="790489" y="4665128"/>
            <a:ext cx="360784" cy="362401"/>
            <a:chOff x="1813" y="0"/>
            <a:chExt cx="809173" cy="812800"/>
          </a:xfrm>
        </p:grpSpPr>
        <p:sp>
          <p:nvSpPr>
            <p:cNvPr id="269" name="Google Shape;269;p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txBox="1"/>
            <p:nvPr/>
          </p:nvSpPr>
          <p:spPr>
            <a:xfrm>
              <a:off x="76200" y="85725"/>
              <a:ext cx="660400" cy="6508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71" name="Google Shape;271;p3"/>
          <p:cNvSpPr txBox="1"/>
          <p:nvPr/>
        </p:nvSpPr>
        <p:spPr>
          <a:xfrm>
            <a:off x="1368656" y="3953049"/>
            <a:ext cx="7912200" cy="257400"/>
          </a:xfrm>
          <a:prstGeom prst="rect">
            <a:avLst/>
          </a:prstGeom>
          <a:noFill/>
          <a:ln>
            <a:noFill/>
          </a:ln>
        </p:spPr>
        <p:txBody>
          <a:bodyPr spcFirstLastPara="1" wrap="square" lIns="0" tIns="0" rIns="0" bIns="0" anchor="t" anchorCtr="0">
            <a:spAutoFit/>
          </a:bodyPr>
          <a:lstStyle/>
          <a:p>
            <a:pPr marL="0" marR="0" lvl="0" indent="0" algn="l" rtl="0">
              <a:lnSpc>
                <a:spcPct val="98007"/>
              </a:lnSpc>
              <a:spcBef>
                <a:spcPts val="0"/>
              </a:spcBef>
              <a:spcAft>
                <a:spcPts val="0"/>
              </a:spcAft>
              <a:buNone/>
            </a:pPr>
            <a:r>
              <a:rPr lang="en-US" sz="1706" b="0" i="0" u="none" strike="noStrike" cap="none">
                <a:solidFill>
                  <a:srgbClr val="000000"/>
                </a:solidFill>
                <a:latin typeface="Montserrat SemiBold"/>
                <a:ea typeface="Montserrat SemiBold"/>
                <a:cs typeface="Montserrat SemiBold"/>
                <a:sym typeface="Montserrat SemiBold"/>
              </a:rPr>
              <a:t>Partager vos expériences !</a:t>
            </a:r>
            <a:endParaRPr/>
          </a:p>
        </p:txBody>
      </p:sp>
      <p:grpSp>
        <p:nvGrpSpPr>
          <p:cNvPr id="272" name="Google Shape;272;p3"/>
          <p:cNvGrpSpPr/>
          <p:nvPr/>
        </p:nvGrpSpPr>
        <p:grpSpPr>
          <a:xfrm>
            <a:off x="8968455" y="737815"/>
            <a:ext cx="1264263" cy="1739413"/>
            <a:chOff x="0" y="-19050"/>
            <a:chExt cx="812800" cy="1118276"/>
          </a:xfrm>
        </p:grpSpPr>
        <p:sp>
          <p:nvSpPr>
            <p:cNvPr id="273" name="Google Shape;273;p3"/>
            <p:cNvSpPr/>
            <p:nvPr/>
          </p:nvSpPr>
          <p:spPr>
            <a:xfrm>
              <a:off x="0" y="0"/>
              <a:ext cx="612001" cy="1099226"/>
            </a:xfrm>
            <a:custGeom>
              <a:avLst/>
              <a:gdLst/>
              <a:ahLst/>
              <a:cxnLst/>
              <a:rect l="l" t="t" r="r" b="b"/>
              <a:pathLst>
                <a:path w="612001" h="1099226" extrusionOk="0">
                  <a:moveTo>
                    <a:pt x="0" y="0"/>
                  </a:moveTo>
                  <a:lnTo>
                    <a:pt x="612001" y="0"/>
                  </a:lnTo>
                  <a:lnTo>
                    <a:pt x="612001" y="1099226"/>
                  </a:lnTo>
                  <a:lnTo>
                    <a:pt x="0" y="1099226"/>
                  </a:lnTo>
                  <a:close/>
                </a:path>
              </a:pathLst>
            </a:custGeom>
            <a:solidFill>
              <a:srgbClr val="EFF1F0"/>
            </a:solidFill>
            <a:ln>
              <a:noFill/>
            </a:ln>
          </p:spPr>
        </p:sp>
        <p:sp>
          <p:nvSpPr>
            <p:cNvPr id="274" name="Google Shape;274;p3"/>
            <p:cNvSpPr txBox="1"/>
            <p:nvPr/>
          </p:nvSpPr>
          <p:spPr>
            <a:xfrm>
              <a:off x="0" y="-19050"/>
              <a:ext cx="812800" cy="831850"/>
            </a:xfrm>
            <a:prstGeom prst="rect">
              <a:avLst/>
            </a:prstGeom>
            <a:noFill/>
            <a:ln>
              <a:noFill/>
            </a:ln>
          </p:spPr>
          <p:txBody>
            <a:bodyPr spcFirstLastPara="1" wrap="square" lIns="26050" tIns="26050" rIns="26050" bIns="26050" anchor="ctr" anchorCtr="0">
              <a:noAutofit/>
            </a:bodyPr>
            <a:lstStyle/>
            <a:p>
              <a:pPr marL="0" marR="0" lvl="0" indent="0" algn="ctr" rtl="0">
                <a:lnSpc>
                  <a:spcPct val="558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75" name="Google Shape;275;p3"/>
          <p:cNvPicPr preferRelativeResize="0"/>
          <p:nvPr/>
        </p:nvPicPr>
        <p:blipFill rotWithShape="1">
          <a:blip r:embed="rId3">
            <a:alphaModFix/>
          </a:blip>
          <a:srcRect/>
          <a:stretch/>
        </p:blipFill>
        <p:spPr>
          <a:xfrm rot="5400000">
            <a:off x="8313418" y="1567423"/>
            <a:ext cx="1685684" cy="800700"/>
          </a:xfrm>
          <a:prstGeom prst="rect">
            <a:avLst/>
          </a:prstGeom>
          <a:noFill/>
          <a:ln>
            <a:noFill/>
          </a:ln>
        </p:spPr>
      </p:pic>
      <p:grpSp>
        <p:nvGrpSpPr>
          <p:cNvPr id="276" name="Google Shape;276;p3"/>
          <p:cNvGrpSpPr/>
          <p:nvPr/>
        </p:nvGrpSpPr>
        <p:grpSpPr>
          <a:xfrm>
            <a:off x="-1150714" y="6943673"/>
            <a:ext cx="3599837" cy="1163781"/>
            <a:chOff x="0" y="0"/>
            <a:chExt cx="2514172" cy="812800"/>
          </a:xfrm>
        </p:grpSpPr>
        <p:sp>
          <p:nvSpPr>
            <p:cNvPr id="277" name="Google Shape;277;p3"/>
            <p:cNvSpPr/>
            <p:nvPr/>
          </p:nvSpPr>
          <p:spPr>
            <a:xfrm>
              <a:off x="0" y="0"/>
              <a:ext cx="2514172" cy="506107"/>
            </a:xfrm>
            <a:custGeom>
              <a:avLst/>
              <a:gdLst/>
              <a:ahLst/>
              <a:cxnLst/>
              <a:rect l="l" t="t" r="r" b="b"/>
              <a:pathLst>
                <a:path w="2514172" h="506107" extrusionOk="0">
                  <a:moveTo>
                    <a:pt x="0" y="0"/>
                  </a:moveTo>
                  <a:lnTo>
                    <a:pt x="2514172" y="0"/>
                  </a:lnTo>
                  <a:lnTo>
                    <a:pt x="2514172" y="506107"/>
                  </a:lnTo>
                  <a:lnTo>
                    <a:pt x="0" y="506107"/>
                  </a:lnTo>
                  <a:close/>
                </a:path>
              </a:pathLst>
            </a:custGeom>
            <a:solidFill>
              <a:srgbClr val="EF501F"/>
            </a:solidFill>
            <a:ln>
              <a:noFill/>
            </a:ln>
          </p:spPr>
        </p:sp>
        <p:sp>
          <p:nvSpPr>
            <p:cNvPr id="278" name="Google Shape;278;p3"/>
            <p:cNvSpPr txBox="1"/>
            <p:nvPr/>
          </p:nvSpPr>
          <p:spPr>
            <a:xfrm>
              <a:off x="0" y="9525"/>
              <a:ext cx="812800" cy="8032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79" name="Google Shape;279;p3"/>
          <p:cNvGrpSpPr/>
          <p:nvPr/>
        </p:nvGrpSpPr>
        <p:grpSpPr>
          <a:xfrm>
            <a:off x="7595576" y="6943673"/>
            <a:ext cx="2158024" cy="309207"/>
            <a:chOff x="0" y="0"/>
            <a:chExt cx="2877366" cy="412276"/>
          </a:xfrm>
        </p:grpSpPr>
        <p:pic>
          <p:nvPicPr>
            <p:cNvPr id="280" name="Google Shape;280;p3"/>
            <p:cNvPicPr preferRelativeResize="0"/>
            <p:nvPr/>
          </p:nvPicPr>
          <p:blipFill rotWithShape="1">
            <a:blip r:embed="rId4">
              <a:alphaModFix/>
            </a:blip>
            <a:srcRect/>
            <a:stretch/>
          </p:blipFill>
          <p:spPr>
            <a:xfrm>
              <a:off x="0" y="77607"/>
              <a:ext cx="1594526" cy="299771"/>
            </a:xfrm>
            <a:prstGeom prst="rect">
              <a:avLst/>
            </a:prstGeom>
            <a:noFill/>
            <a:ln>
              <a:noFill/>
            </a:ln>
          </p:spPr>
        </p:pic>
        <p:pic>
          <p:nvPicPr>
            <p:cNvPr id="281" name="Google Shape;281;p3"/>
            <p:cNvPicPr preferRelativeResize="0"/>
            <p:nvPr/>
          </p:nvPicPr>
          <p:blipFill rotWithShape="1">
            <a:blip r:embed="rId5">
              <a:alphaModFix/>
            </a:blip>
            <a:srcRect/>
            <a:stretch/>
          </p:blipFill>
          <p:spPr>
            <a:xfrm>
              <a:off x="1728489" y="0"/>
              <a:ext cx="1148877" cy="412276"/>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g22a7d714d95_0_809"/>
          <p:cNvSpPr txBox="1">
            <a:spLocks noGrp="1"/>
          </p:cNvSpPr>
          <p:nvPr>
            <p:ph type="title"/>
          </p:nvPr>
        </p:nvSpPr>
        <p:spPr>
          <a:xfrm>
            <a:off x="365760" y="292947"/>
            <a:ext cx="6583800" cy="121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Kumbh Sans"/>
              <a:buNone/>
            </a:pPr>
            <a:r>
              <a:rPr lang="en-US">
                <a:solidFill>
                  <a:schemeClr val="dk2"/>
                </a:solidFill>
                <a:latin typeface="Kumbh Sans"/>
                <a:ea typeface="Kumbh Sans"/>
                <a:cs typeface="Kumbh Sans"/>
                <a:sym typeface="Kumbh Sans"/>
              </a:rPr>
              <a:t>Quelques chiffres</a:t>
            </a:r>
            <a:endParaRPr/>
          </a:p>
        </p:txBody>
      </p:sp>
      <p:sp>
        <p:nvSpPr>
          <p:cNvPr id="650" name="Google Shape;650;g22a7d714d95_0_809"/>
          <p:cNvSpPr/>
          <p:nvPr/>
        </p:nvSpPr>
        <p:spPr>
          <a:xfrm>
            <a:off x="8683850" y="482436"/>
            <a:ext cx="259800" cy="314700"/>
          </a:xfrm>
          <a:prstGeom prst="ellipse">
            <a:avLst/>
          </a:prstGeom>
          <a:solidFill>
            <a:srgbClr val="F0CC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1" name="Google Shape;651;g22a7d714d95_0_809"/>
          <p:cNvSpPr/>
          <p:nvPr/>
        </p:nvSpPr>
        <p:spPr>
          <a:xfrm>
            <a:off x="8967019" y="482436"/>
            <a:ext cx="259800" cy="314700"/>
          </a:xfrm>
          <a:prstGeom prst="ellipse">
            <a:avLst/>
          </a:prstGeom>
          <a:solidFill>
            <a:srgbClr val="00A2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2" name="Google Shape;652;g22a7d714d95_0_809"/>
          <p:cNvSpPr/>
          <p:nvPr/>
        </p:nvSpPr>
        <p:spPr>
          <a:xfrm>
            <a:off x="9258054" y="482436"/>
            <a:ext cx="259800" cy="314700"/>
          </a:xfrm>
          <a:prstGeom prst="ellipse">
            <a:avLst/>
          </a:prstGeom>
          <a:solidFill>
            <a:srgbClr val="ABD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3" name="Google Shape;653;g22a7d714d95_0_809"/>
          <p:cNvSpPr/>
          <p:nvPr/>
        </p:nvSpPr>
        <p:spPr>
          <a:xfrm>
            <a:off x="8392816" y="482436"/>
            <a:ext cx="259800" cy="314700"/>
          </a:xfrm>
          <a:prstGeom prst="ellipse">
            <a:avLst/>
          </a:prstGeom>
          <a:solidFill>
            <a:srgbClr val="E94C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54" name="Google Shape;654;g22a7d714d95_0_809"/>
          <p:cNvPicPr preferRelativeResize="0"/>
          <p:nvPr/>
        </p:nvPicPr>
        <p:blipFill rotWithShape="1">
          <a:blip r:embed="rId3">
            <a:alphaModFix/>
          </a:blip>
          <a:srcRect/>
          <a:stretch/>
        </p:blipFill>
        <p:spPr>
          <a:xfrm>
            <a:off x="665299" y="1757450"/>
            <a:ext cx="8423000" cy="47939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8"/>
        <p:cNvGrpSpPr/>
        <p:nvPr/>
      </p:nvGrpSpPr>
      <p:grpSpPr>
        <a:xfrm>
          <a:off x="0" y="0"/>
          <a:ext cx="0" cy="0"/>
          <a:chOff x="0" y="0"/>
          <a:chExt cx="0" cy="0"/>
        </a:xfrm>
      </p:grpSpPr>
      <p:sp>
        <p:nvSpPr>
          <p:cNvPr id="659" name="Google Shape;659;g22a7d714d95_0_818"/>
          <p:cNvSpPr/>
          <p:nvPr/>
        </p:nvSpPr>
        <p:spPr>
          <a:xfrm>
            <a:off x="-1" y="0"/>
            <a:ext cx="9751200" cy="731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0" name="Google Shape;660;g22a7d714d95_0_818"/>
          <p:cNvSpPr txBox="1">
            <a:spLocks noGrp="1"/>
          </p:cNvSpPr>
          <p:nvPr>
            <p:ph type="title"/>
          </p:nvPr>
        </p:nvSpPr>
        <p:spPr>
          <a:xfrm>
            <a:off x="235975" y="61951"/>
            <a:ext cx="4801800" cy="159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000"/>
              <a:buFont typeface="Kumbh Sans"/>
              <a:buNone/>
            </a:pPr>
            <a:r>
              <a:rPr lang="en-US" sz="4000">
                <a:solidFill>
                  <a:schemeClr val="dk2"/>
                </a:solidFill>
                <a:latin typeface="Kumbh Sans"/>
                <a:ea typeface="Kumbh Sans"/>
                <a:cs typeface="Kumbh Sans"/>
                <a:sym typeface="Kumbh Sans"/>
              </a:rPr>
              <a:t>Ce qu’il faut retenir </a:t>
            </a:r>
            <a:endParaRPr/>
          </a:p>
        </p:txBody>
      </p:sp>
      <p:sp>
        <p:nvSpPr>
          <p:cNvPr id="661" name="Google Shape;661;g22a7d714d95_0_818"/>
          <p:cNvSpPr txBox="1">
            <a:spLocks noGrp="1"/>
          </p:cNvSpPr>
          <p:nvPr>
            <p:ph type="body" idx="1"/>
          </p:nvPr>
        </p:nvSpPr>
        <p:spPr>
          <a:xfrm>
            <a:off x="235975" y="1399050"/>
            <a:ext cx="5581200" cy="4517100"/>
          </a:xfrm>
          <a:prstGeom prst="rect">
            <a:avLst/>
          </a:prstGeom>
          <a:noFill/>
          <a:ln>
            <a:noFill/>
          </a:ln>
        </p:spPr>
        <p:txBody>
          <a:bodyPr spcFirstLastPara="1" wrap="square" lIns="91425" tIns="45700" rIns="91425" bIns="45700" anchor="t" anchorCtr="0">
            <a:normAutofit lnSpcReduction="20000"/>
          </a:bodyPr>
          <a:lstStyle/>
          <a:p>
            <a:pPr marL="228600" lvl="0" indent="-228600" algn="l" rtl="0">
              <a:lnSpc>
                <a:spcPct val="100000"/>
              </a:lnSpc>
              <a:spcBef>
                <a:spcPts val="0"/>
              </a:spcBef>
              <a:spcAft>
                <a:spcPts val="0"/>
              </a:spcAft>
              <a:buClr>
                <a:srgbClr val="44546A"/>
              </a:buClr>
              <a:buSzPts val="2000"/>
              <a:buChar char="•"/>
            </a:pPr>
            <a:r>
              <a:rPr lang="en-US" sz="2000">
                <a:solidFill>
                  <a:srgbClr val="44546A"/>
                </a:solidFill>
                <a:latin typeface="Kumbh Sans"/>
                <a:ea typeface="Kumbh Sans"/>
                <a:cs typeface="Kumbh Sans"/>
                <a:sym typeface="Kumbh Sans"/>
              </a:rPr>
              <a:t>Lancée en 2016.</a:t>
            </a:r>
            <a:endParaRPr>
              <a:solidFill>
                <a:srgbClr val="44546A"/>
              </a:solidFill>
            </a:endParaRPr>
          </a:p>
          <a:p>
            <a:pPr marL="228600" lvl="0" indent="-228600" algn="l" rtl="0">
              <a:lnSpc>
                <a:spcPct val="100000"/>
              </a:lnSpc>
              <a:spcBef>
                <a:spcPts val="1000"/>
              </a:spcBef>
              <a:spcAft>
                <a:spcPts val="0"/>
              </a:spcAft>
              <a:buClr>
                <a:srgbClr val="44546A"/>
              </a:buClr>
              <a:buSzPts val="2000"/>
              <a:buChar char="•"/>
            </a:pPr>
            <a:r>
              <a:rPr lang="en-US" sz="2000">
                <a:solidFill>
                  <a:srgbClr val="44546A"/>
                </a:solidFill>
                <a:latin typeface="Kumbh Sans"/>
                <a:ea typeface="Kumbh Sans"/>
                <a:cs typeface="Kumbh Sans"/>
                <a:sym typeface="Kumbh Sans"/>
              </a:rPr>
              <a:t>Près d’</a:t>
            </a:r>
            <a:r>
              <a:rPr lang="en-US" sz="2000" b="1">
                <a:solidFill>
                  <a:srgbClr val="44546A"/>
                </a:solidFill>
                <a:latin typeface="Kumbh Sans"/>
                <a:ea typeface="Kumbh Sans"/>
                <a:cs typeface="Kumbh Sans"/>
                <a:sym typeface="Kumbh Sans"/>
              </a:rPr>
              <a:t>1,5 milliards </a:t>
            </a:r>
            <a:r>
              <a:rPr lang="en-US" sz="2000">
                <a:solidFill>
                  <a:srgbClr val="44546A"/>
                </a:solidFill>
                <a:latin typeface="Kumbh Sans"/>
                <a:ea typeface="Kumbh Sans"/>
                <a:cs typeface="Kumbh Sans"/>
                <a:sym typeface="Kumbh Sans"/>
              </a:rPr>
              <a:t>d’utilisateurs actifs dans le monde.</a:t>
            </a:r>
            <a:endParaRPr>
              <a:solidFill>
                <a:srgbClr val="44546A"/>
              </a:solidFill>
            </a:endParaRPr>
          </a:p>
          <a:p>
            <a:pPr marL="228600" lvl="0" indent="-228600" algn="l" rtl="0">
              <a:lnSpc>
                <a:spcPct val="100000"/>
              </a:lnSpc>
              <a:spcBef>
                <a:spcPts val="1000"/>
              </a:spcBef>
              <a:spcAft>
                <a:spcPts val="0"/>
              </a:spcAft>
              <a:buClr>
                <a:srgbClr val="44546A"/>
              </a:buClr>
              <a:buSzPts val="2000"/>
              <a:buChar char="•"/>
            </a:pPr>
            <a:r>
              <a:rPr lang="en-US" sz="2000" b="1">
                <a:solidFill>
                  <a:srgbClr val="44546A"/>
                </a:solidFill>
                <a:latin typeface="Kumbh Sans"/>
                <a:ea typeface="Kumbh Sans"/>
                <a:cs typeface="Kumbh Sans"/>
                <a:sym typeface="Kumbh Sans"/>
              </a:rPr>
              <a:t>52 min/par jour sur Tik Tok </a:t>
            </a:r>
            <a:r>
              <a:rPr lang="en-US" sz="2000">
                <a:solidFill>
                  <a:srgbClr val="44546A"/>
                </a:solidFill>
                <a:latin typeface="Kumbh Sans"/>
                <a:ea typeface="Kumbh Sans"/>
                <a:cs typeface="Kumbh Sans"/>
                <a:sym typeface="Kumbh Sans"/>
              </a:rPr>
              <a:t>versus </a:t>
            </a:r>
            <a:r>
              <a:rPr lang="en-US" sz="2000" b="1">
                <a:solidFill>
                  <a:srgbClr val="44546A"/>
                </a:solidFill>
                <a:latin typeface="Kumbh Sans"/>
                <a:ea typeface="Kumbh Sans"/>
                <a:cs typeface="Kumbh Sans"/>
                <a:sym typeface="Kumbh Sans"/>
              </a:rPr>
              <a:t>30 minutes sur Instagram.</a:t>
            </a:r>
            <a:endParaRPr>
              <a:solidFill>
                <a:srgbClr val="44546A"/>
              </a:solidFill>
            </a:endParaRPr>
          </a:p>
          <a:p>
            <a:pPr marL="228600" lvl="0" indent="-228600" algn="l" rtl="0">
              <a:lnSpc>
                <a:spcPct val="100000"/>
              </a:lnSpc>
              <a:spcBef>
                <a:spcPts val="1000"/>
              </a:spcBef>
              <a:spcAft>
                <a:spcPts val="0"/>
              </a:spcAft>
              <a:buClr>
                <a:srgbClr val="44546A"/>
              </a:buClr>
              <a:buSzPts val="2000"/>
              <a:buChar char="•"/>
            </a:pPr>
            <a:r>
              <a:rPr lang="en-US" sz="2000">
                <a:solidFill>
                  <a:srgbClr val="44546A"/>
                </a:solidFill>
                <a:latin typeface="Kumbh Sans"/>
                <a:ea typeface="Kumbh Sans"/>
                <a:cs typeface="Kumbh Sans"/>
                <a:sym typeface="Kumbh Sans"/>
              </a:rPr>
              <a:t>TikTok fait désormais partie des réseaux sociaux </a:t>
            </a:r>
            <a:r>
              <a:rPr lang="en-US" sz="2000" b="1">
                <a:solidFill>
                  <a:srgbClr val="44546A"/>
                </a:solidFill>
                <a:latin typeface="Kumbh Sans"/>
                <a:ea typeface="Kumbh Sans"/>
                <a:cs typeface="Kumbh Sans"/>
                <a:sym typeface="Kumbh Sans"/>
              </a:rPr>
              <a:t>les plus populaires.</a:t>
            </a:r>
            <a:endParaRPr>
              <a:solidFill>
                <a:srgbClr val="44546A"/>
              </a:solidFill>
            </a:endParaRPr>
          </a:p>
          <a:p>
            <a:pPr marL="228600" lvl="0" indent="-228600" algn="l" rtl="0">
              <a:lnSpc>
                <a:spcPct val="100000"/>
              </a:lnSpc>
              <a:spcBef>
                <a:spcPts val="1000"/>
              </a:spcBef>
              <a:spcAft>
                <a:spcPts val="0"/>
              </a:spcAft>
              <a:buClr>
                <a:srgbClr val="44546A"/>
              </a:buClr>
              <a:buSzPts val="2000"/>
              <a:buChar char="•"/>
            </a:pPr>
            <a:r>
              <a:rPr lang="en-US" sz="2000">
                <a:solidFill>
                  <a:srgbClr val="44546A"/>
                </a:solidFill>
                <a:latin typeface="Kumbh Sans"/>
                <a:ea typeface="Kumbh Sans"/>
                <a:cs typeface="Kumbh Sans"/>
                <a:sym typeface="Kumbh Sans"/>
              </a:rPr>
              <a:t>TikTok est un réseau où </a:t>
            </a:r>
            <a:r>
              <a:rPr lang="en-US" sz="2000" b="1">
                <a:solidFill>
                  <a:srgbClr val="44546A"/>
                </a:solidFill>
                <a:latin typeface="Kumbh Sans"/>
                <a:ea typeface="Kumbh Sans"/>
                <a:cs typeface="Kumbh Sans"/>
                <a:sym typeface="Kumbh Sans"/>
              </a:rPr>
              <a:t>le contenu est plus visuel </a:t>
            </a:r>
            <a:r>
              <a:rPr lang="en-US" sz="2000">
                <a:solidFill>
                  <a:srgbClr val="44546A"/>
                </a:solidFill>
                <a:latin typeface="Kumbh Sans"/>
                <a:ea typeface="Kumbh Sans"/>
                <a:cs typeface="Kumbh Sans"/>
                <a:sym typeface="Kumbh Sans"/>
              </a:rPr>
              <a:t>que sur n’importe quel autre réseau.</a:t>
            </a:r>
            <a:endParaRPr>
              <a:solidFill>
                <a:srgbClr val="44546A"/>
              </a:solidFill>
            </a:endParaRPr>
          </a:p>
          <a:p>
            <a:pPr marL="228600" lvl="0" indent="-228600" algn="l" rtl="0">
              <a:lnSpc>
                <a:spcPct val="100000"/>
              </a:lnSpc>
              <a:spcBef>
                <a:spcPts val="1000"/>
              </a:spcBef>
              <a:spcAft>
                <a:spcPts val="0"/>
              </a:spcAft>
              <a:buClr>
                <a:srgbClr val="44546A"/>
              </a:buClr>
              <a:buSzPts val="2000"/>
              <a:buChar char="•"/>
            </a:pPr>
            <a:r>
              <a:rPr lang="en-US" sz="2000">
                <a:solidFill>
                  <a:srgbClr val="44546A"/>
                </a:solidFill>
                <a:latin typeface="Kumbh Sans"/>
                <a:ea typeface="Kumbh Sans"/>
                <a:cs typeface="Kumbh Sans"/>
                <a:sym typeface="Kumbh Sans"/>
              </a:rPr>
              <a:t>TikTok reste un canal </a:t>
            </a:r>
            <a:r>
              <a:rPr lang="en-US" sz="2000" b="1">
                <a:solidFill>
                  <a:srgbClr val="44546A"/>
                </a:solidFill>
                <a:latin typeface="Kumbh Sans"/>
                <a:ea typeface="Kumbh Sans"/>
                <a:cs typeface="Kumbh Sans"/>
                <a:sym typeface="Kumbh Sans"/>
              </a:rPr>
              <a:t>léger</a:t>
            </a:r>
            <a:r>
              <a:rPr lang="en-US" sz="2000">
                <a:solidFill>
                  <a:srgbClr val="44546A"/>
                </a:solidFill>
                <a:latin typeface="Kumbh Sans"/>
                <a:ea typeface="Kumbh Sans"/>
                <a:cs typeface="Kumbh Sans"/>
                <a:sym typeface="Kumbh Sans"/>
              </a:rPr>
              <a:t> et </a:t>
            </a:r>
            <a:r>
              <a:rPr lang="en-US" sz="2000" b="1">
                <a:solidFill>
                  <a:srgbClr val="44546A"/>
                </a:solidFill>
                <a:latin typeface="Kumbh Sans"/>
                <a:ea typeface="Kumbh Sans"/>
                <a:cs typeface="Kumbh Sans"/>
                <a:sym typeface="Kumbh Sans"/>
              </a:rPr>
              <a:t>insouciant.</a:t>
            </a:r>
            <a:endParaRPr>
              <a:solidFill>
                <a:srgbClr val="44546A"/>
              </a:solidFill>
            </a:endParaRPr>
          </a:p>
          <a:p>
            <a:pPr marL="228600" lvl="0" indent="-228600" algn="l" rtl="0">
              <a:lnSpc>
                <a:spcPct val="100000"/>
              </a:lnSpc>
              <a:spcBef>
                <a:spcPts val="1000"/>
              </a:spcBef>
              <a:spcAft>
                <a:spcPts val="0"/>
              </a:spcAft>
              <a:buClr>
                <a:srgbClr val="44546A"/>
              </a:buClr>
              <a:buSzPts val="2000"/>
              <a:buChar char="•"/>
            </a:pPr>
            <a:r>
              <a:rPr lang="en-US" sz="2000" b="1">
                <a:solidFill>
                  <a:srgbClr val="44546A"/>
                </a:solidFill>
                <a:latin typeface="Kumbh Sans"/>
                <a:ea typeface="Kumbh Sans"/>
                <a:cs typeface="Kumbh Sans"/>
                <a:sym typeface="Kumbh Sans"/>
              </a:rPr>
              <a:t>90% </a:t>
            </a:r>
            <a:r>
              <a:rPr lang="en-US" sz="2000">
                <a:solidFill>
                  <a:srgbClr val="44546A"/>
                </a:solidFill>
                <a:latin typeface="Kumbh Sans"/>
                <a:ea typeface="Kumbh Sans"/>
                <a:cs typeface="Kumbh Sans"/>
                <a:sym typeface="Kumbh Sans"/>
              </a:rPr>
              <a:t>des inscrits l’utilisent </a:t>
            </a:r>
            <a:r>
              <a:rPr lang="en-US" sz="2000" b="1">
                <a:solidFill>
                  <a:srgbClr val="44546A"/>
                </a:solidFill>
                <a:latin typeface="Kumbh Sans"/>
                <a:ea typeface="Kumbh Sans"/>
                <a:cs typeface="Kumbh Sans"/>
                <a:sym typeface="Kumbh Sans"/>
              </a:rPr>
              <a:t>tous les jours.</a:t>
            </a:r>
            <a:endParaRPr>
              <a:solidFill>
                <a:srgbClr val="44546A"/>
              </a:solidFill>
            </a:endParaRPr>
          </a:p>
          <a:p>
            <a:pPr marL="228600" lvl="0" indent="-228600" algn="l" rtl="0">
              <a:lnSpc>
                <a:spcPct val="100000"/>
              </a:lnSpc>
              <a:spcBef>
                <a:spcPts val="1000"/>
              </a:spcBef>
              <a:spcAft>
                <a:spcPts val="0"/>
              </a:spcAft>
              <a:buClr>
                <a:srgbClr val="44546A"/>
              </a:buClr>
              <a:buSzPts val="2000"/>
              <a:buChar char="•"/>
            </a:pPr>
            <a:r>
              <a:rPr lang="en-US" sz="2000" b="1">
                <a:solidFill>
                  <a:srgbClr val="44546A"/>
                </a:solidFill>
                <a:latin typeface="Kumbh Sans"/>
                <a:ea typeface="Kumbh Sans"/>
                <a:cs typeface="Kumbh Sans"/>
                <a:sym typeface="Kumbh Sans"/>
              </a:rPr>
              <a:t>Objectif Viralité </a:t>
            </a:r>
            <a:r>
              <a:rPr lang="en-US" sz="2000">
                <a:solidFill>
                  <a:srgbClr val="44546A"/>
                </a:solidFill>
                <a:latin typeface="Kumbh Sans"/>
                <a:ea typeface="Kumbh Sans"/>
                <a:cs typeface="Kumbh Sans"/>
                <a:sym typeface="Kumbh Sans"/>
              </a:rPr>
              <a:t>: la plateforme sociale figure parmi les réseaux sociaux avec </a:t>
            </a:r>
            <a:r>
              <a:rPr lang="en-US" sz="2000" b="1">
                <a:solidFill>
                  <a:srgbClr val="44546A"/>
                </a:solidFill>
                <a:latin typeface="Kumbh Sans"/>
                <a:ea typeface="Kumbh Sans"/>
                <a:cs typeface="Kumbh Sans"/>
                <a:sym typeface="Kumbh Sans"/>
              </a:rPr>
              <a:t>un taux d’engagement élevé </a:t>
            </a:r>
            <a:r>
              <a:rPr lang="en-US" sz="2000">
                <a:solidFill>
                  <a:srgbClr val="44546A"/>
                </a:solidFill>
                <a:latin typeface="Kumbh Sans"/>
                <a:ea typeface="Kumbh Sans"/>
                <a:cs typeface="Kumbh Sans"/>
                <a:sym typeface="Kumbh Sans"/>
              </a:rPr>
              <a:t>(à deux chiffres).</a:t>
            </a:r>
            <a:endParaRPr sz="2000">
              <a:solidFill>
                <a:srgbClr val="44546A"/>
              </a:solidFill>
              <a:latin typeface="Kumbh Sans"/>
              <a:ea typeface="Kumbh Sans"/>
              <a:cs typeface="Kumbh Sans"/>
              <a:sym typeface="Kumbh Sans"/>
            </a:endParaRPr>
          </a:p>
        </p:txBody>
      </p:sp>
      <p:pic>
        <p:nvPicPr>
          <p:cNvPr id="662" name="Google Shape;662;g22a7d714d95_0_818" descr="Une image contenant plein air, personne, ciel, eau&#10;&#10;Description générée automatiquement"/>
          <p:cNvPicPr preferRelativeResize="0"/>
          <p:nvPr/>
        </p:nvPicPr>
        <p:blipFill rotWithShape="1">
          <a:blip r:embed="rId3">
            <a:alphaModFix/>
          </a:blip>
          <a:srcRect l="2860" t="21439" r="18769" b="15373"/>
          <a:stretch/>
        </p:blipFill>
        <p:spPr>
          <a:xfrm>
            <a:off x="6031927" y="11"/>
            <a:ext cx="3994047" cy="7315189"/>
          </a:xfrm>
          <a:prstGeom prst="rect">
            <a:avLst/>
          </a:prstGeom>
          <a:noFill/>
          <a:ln>
            <a:noFill/>
          </a:ln>
        </p:spPr>
      </p:pic>
      <p:sp>
        <p:nvSpPr>
          <p:cNvPr id="663" name="Google Shape;663;g22a7d714d95_0_818"/>
          <p:cNvSpPr/>
          <p:nvPr/>
        </p:nvSpPr>
        <p:spPr>
          <a:xfrm>
            <a:off x="8683850" y="482436"/>
            <a:ext cx="259800" cy="314700"/>
          </a:xfrm>
          <a:prstGeom prst="ellipse">
            <a:avLst/>
          </a:prstGeom>
          <a:solidFill>
            <a:srgbClr val="F0CC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4" name="Google Shape;664;g22a7d714d95_0_818"/>
          <p:cNvSpPr/>
          <p:nvPr/>
        </p:nvSpPr>
        <p:spPr>
          <a:xfrm>
            <a:off x="8967019" y="482436"/>
            <a:ext cx="259800" cy="314700"/>
          </a:xfrm>
          <a:prstGeom prst="ellipse">
            <a:avLst/>
          </a:prstGeom>
          <a:solidFill>
            <a:srgbClr val="00A2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5" name="Google Shape;665;g22a7d714d95_0_818"/>
          <p:cNvSpPr/>
          <p:nvPr/>
        </p:nvSpPr>
        <p:spPr>
          <a:xfrm>
            <a:off x="9258054" y="482436"/>
            <a:ext cx="259800" cy="314700"/>
          </a:xfrm>
          <a:prstGeom prst="ellipse">
            <a:avLst/>
          </a:prstGeom>
          <a:solidFill>
            <a:srgbClr val="ABD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6" name="Google Shape;666;g22a7d714d95_0_818"/>
          <p:cNvSpPr/>
          <p:nvPr/>
        </p:nvSpPr>
        <p:spPr>
          <a:xfrm>
            <a:off x="8392816" y="482436"/>
            <a:ext cx="259800" cy="314700"/>
          </a:xfrm>
          <a:prstGeom prst="ellipse">
            <a:avLst/>
          </a:prstGeom>
          <a:solidFill>
            <a:srgbClr val="E94C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g22a7d714d95_0_829"/>
          <p:cNvSpPr txBox="1">
            <a:spLocks noGrp="1"/>
          </p:cNvSpPr>
          <p:nvPr>
            <p:ph type="title"/>
          </p:nvPr>
        </p:nvSpPr>
        <p:spPr>
          <a:xfrm>
            <a:off x="365760" y="292947"/>
            <a:ext cx="6583800" cy="121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Kumbh Sans"/>
              <a:buNone/>
            </a:pPr>
            <a:r>
              <a:rPr lang="en-US">
                <a:solidFill>
                  <a:schemeClr val="dk2"/>
                </a:solidFill>
                <a:latin typeface="Kumbh Sans"/>
                <a:ea typeface="Kumbh Sans"/>
                <a:cs typeface="Kumbh Sans"/>
                <a:sym typeface="Kumbh Sans"/>
              </a:rPr>
              <a:t>Quelle cible ?</a:t>
            </a:r>
            <a:endParaRPr/>
          </a:p>
        </p:txBody>
      </p:sp>
      <p:sp>
        <p:nvSpPr>
          <p:cNvPr id="672" name="Google Shape;672;g22a7d714d95_0_829"/>
          <p:cNvSpPr txBox="1">
            <a:spLocks noGrp="1"/>
          </p:cNvSpPr>
          <p:nvPr>
            <p:ph type="body" idx="1"/>
          </p:nvPr>
        </p:nvSpPr>
        <p:spPr>
          <a:xfrm>
            <a:off x="456500" y="1417750"/>
            <a:ext cx="8801700" cy="5537700"/>
          </a:xfrm>
          <a:prstGeom prst="rect">
            <a:avLst/>
          </a:prstGeom>
          <a:noFill/>
          <a:ln>
            <a:noFill/>
          </a:ln>
        </p:spPr>
        <p:txBody>
          <a:bodyPr spcFirstLastPara="1" wrap="square" lIns="91425" tIns="45700" rIns="91425" bIns="45700" anchor="t" anchorCtr="0">
            <a:normAutofit fontScale="70000" lnSpcReduction="20000"/>
          </a:bodyPr>
          <a:lstStyle/>
          <a:p>
            <a:pPr marL="457200" lvl="0" indent="-353060" algn="l" rtl="0">
              <a:lnSpc>
                <a:spcPct val="100000"/>
              </a:lnSpc>
              <a:spcBef>
                <a:spcPts val="0"/>
              </a:spcBef>
              <a:spcAft>
                <a:spcPts val="0"/>
              </a:spcAft>
              <a:buClr>
                <a:srgbClr val="44546A"/>
              </a:buClr>
              <a:buSzPct val="100000"/>
              <a:buFont typeface="Kumbh Sans"/>
              <a:buChar char="•"/>
            </a:pPr>
            <a:r>
              <a:rPr lang="en-US" sz="2800">
                <a:solidFill>
                  <a:srgbClr val="44546A"/>
                </a:solidFill>
                <a:latin typeface="Kumbh Sans"/>
                <a:ea typeface="Kumbh Sans"/>
                <a:cs typeface="Kumbh Sans"/>
                <a:sym typeface="Kumbh Sans"/>
              </a:rPr>
              <a:t>Si </a:t>
            </a:r>
            <a:r>
              <a:rPr lang="en-US" sz="2800" b="1">
                <a:solidFill>
                  <a:srgbClr val="44546A"/>
                </a:solidFill>
                <a:latin typeface="Kumbh Sans"/>
                <a:ea typeface="Kumbh Sans"/>
                <a:cs typeface="Kumbh Sans"/>
                <a:sym typeface="Kumbh Sans"/>
              </a:rPr>
              <a:t>60%</a:t>
            </a:r>
            <a:r>
              <a:rPr lang="en-US" sz="2800">
                <a:solidFill>
                  <a:srgbClr val="44546A"/>
                </a:solidFill>
                <a:latin typeface="Kumbh Sans"/>
                <a:ea typeface="Kumbh Sans"/>
                <a:cs typeface="Kumbh Sans"/>
                <a:sym typeface="Kumbh Sans"/>
              </a:rPr>
              <a:t> de l’audience de TikTok à </a:t>
            </a:r>
            <a:r>
              <a:rPr lang="en-US" sz="2800" b="1">
                <a:solidFill>
                  <a:srgbClr val="44546A"/>
                </a:solidFill>
                <a:latin typeface="Kumbh Sans"/>
                <a:ea typeface="Kumbh Sans"/>
                <a:cs typeface="Kumbh Sans"/>
                <a:sym typeface="Kumbh Sans"/>
              </a:rPr>
              <a:t>moins de 34 ans</a:t>
            </a:r>
            <a:r>
              <a:rPr lang="en-US" sz="2800">
                <a:solidFill>
                  <a:srgbClr val="44546A"/>
                </a:solidFill>
                <a:latin typeface="Kumbh Sans"/>
                <a:ea typeface="Kumbh Sans"/>
                <a:cs typeface="Kumbh Sans"/>
                <a:sym typeface="Kumbh Sans"/>
              </a:rPr>
              <a:t>, cela veut aussi dire que </a:t>
            </a:r>
            <a:r>
              <a:rPr lang="en-US" sz="2800" b="1">
                <a:solidFill>
                  <a:srgbClr val="44546A"/>
                </a:solidFill>
                <a:latin typeface="Kumbh Sans"/>
                <a:ea typeface="Kumbh Sans"/>
                <a:cs typeface="Kumbh Sans"/>
                <a:sym typeface="Kumbh Sans"/>
              </a:rPr>
              <a:t>40%</a:t>
            </a:r>
            <a:r>
              <a:rPr lang="en-US" sz="2800">
                <a:solidFill>
                  <a:srgbClr val="44546A"/>
                </a:solidFill>
                <a:latin typeface="Kumbh Sans"/>
                <a:ea typeface="Kumbh Sans"/>
                <a:cs typeface="Kumbh Sans"/>
                <a:sym typeface="Kumbh Sans"/>
              </a:rPr>
              <a:t> en a </a:t>
            </a:r>
            <a:r>
              <a:rPr lang="en-US" sz="2800" b="1">
                <a:solidFill>
                  <a:srgbClr val="44546A"/>
                </a:solidFill>
                <a:latin typeface="Kumbh Sans"/>
                <a:ea typeface="Kumbh Sans"/>
                <a:cs typeface="Kumbh Sans"/>
                <a:sym typeface="Kumbh Sans"/>
              </a:rPr>
              <a:t>plus de 35</a:t>
            </a:r>
            <a:r>
              <a:rPr lang="en-US" sz="2800">
                <a:solidFill>
                  <a:srgbClr val="44546A"/>
                </a:solidFill>
                <a:latin typeface="Kumbh Sans"/>
                <a:ea typeface="Kumbh Sans"/>
                <a:cs typeface="Kumbh Sans"/>
                <a:sym typeface="Kumbh Sans"/>
              </a:rPr>
              <a:t>.</a:t>
            </a:r>
            <a:endParaRPr>
              <a:solidFill>
                <a:srgbClr val="44546A"/>
              </a:solidFill>
            </a:endParaRPr>
          </a:p>
          <a:p>
            <a:pPr marL="0" lvl="0" indent="0" algn="l" rtl="0">
              <a:lnSpc>
                <a:spcPct val="100000"/>
              </a:lnSpc>
              <a:spcBef>
                <a:spcPts val="1000"/>
              </a:spcBef>
              <a:spcAft>
                <a:spcPts val="0"/>
              </a:spcAft>
              <a:buClr>
                <a:schemeClr val="dk1"/>
              </a:buClr>
              <a:buSzPct val="100000"/>
              <a:buNone/>
            </a:pPr>
            <a:endParaRPr sz="1000">
              <a:solidFill>
                <a:srgbClr val="44546A"/>
              </a:solidFill>
              <a:latin typeface="Kumbh Sans"/>
              <a:ea typeface="Kumbh Sans"/>
              <a:cs typeface="Kumbh Sans"/>
              <a:sym typeface="Kumbh Sans"/>
            </a:endParaRPr>
          </a:p>
          <a:p>
            <a:pPr marL="457200" lvl="0" indent="-353060" algn="l" rtl="0">
              <a:lnSpc>
                <a:spcPct val="100000"/>
              </a:lnSpc>
              <a:spcBef>
                <a:spcPts val="1000"/>
              </a:spcBef>
              <a:spcAft>
                <a:spcPts val="0"/>
              </a:spcAft>
              <a:buClr>
                <a:srgbClr val="44546A"/>
              </a:buClr>
              <a:buSzPct val="100000"/>
              <a:buFont typeface="Kumbh Sans"/>
              <a:buChar char="•"/>
            </a:pPr>
            <a:r>
              <a:rPr lang="en-US" sz="2800">
                <a:solidFill>
                  <a:srgbClr val="44546A"/>
                </a:solidFill>
                <a:latin typeface="Kumbh Sans"/>
                <a:ea typeface="Kumbh Sans"/>
                <a:cs typeface="Kumbh Sans"/>
                <a:sym typeface="Kumbh Sans"/>
              </a:rPr>
              <a:t>Les ados d’aujourd’hui sont les adultes de demain ! Les jeunes, en plus d’avoir du temps, sont actifs et engagés. Ils partagent, créent et « influencent » leurs parents.</a:t>
            </a:r>
            <a:endParaRPr>
              <a:solidFill>
                <a:srgbClr val="44546A"/>
              </a:solidFill>
            </a:endParaRPr>
          </a:p>
          <a:p>
            <a:pPr marL="0" lvl="0" indent="0" algn="l" rtl="0">
              <a:lnSpc>
                <a:spcPct val="100000"/>
              </a:lnSpc>
              <a:spcBef>
                <a:spcPts val="1000"/>
              </a:spcBef>
              <a:spcAft>
                <a:spcPts val="0"/>
              </a:spcAft>
              <a:buClr>
                <a:schemeClr val="dk1"/>
              </a:buClr>
              <a:buSzPct val="100000"/>
              <a:buNone/>
            </a:pPr>
            <a:endParaRPr sz="2800" b="1">
              <a:solidFill>
                <a:srgbClr val="44546A"/>
              </a:solidFill>
              <a:latin typeface="Kumbh Sans"/>
              <a:ea typeface="Kumbh Sans"/>
              <a:cs typeface="Kumbh Sans"/>
              <a:sym typeface="Kumbh Sans"/>
            </a:endParaRPr>
          </a:p>
          <a:p>
            <a:pPr marL="0" lvl="0" indent="0" algn="l" rtl="0">
              <a:lnSpc>
                <a:spcPct val="100000"/>
              </a:lnSpc>
              <a:spcBef>
                <a:spcPts val="1000"/>
              </a:spcBef>
              <a:spcAft>
                <a:spcPts val="0"/>
              </a:spcAft>
              <a:buClr>
                <a:schemeClr val="dk2"/>
              </a:buClr>
              <a:buSzPct val="100000"/>
              <a:buNone/>
            </a:pPr>
            <a:r>
              <a:rPr lang="en-US" sz="2800" b="1">
                <a:solidFill>
                  <a:srgbClr val="44546A"/>
                </a:solidFill>
                <a:latin typeface="Kumbh Sans"/>
                <a:ea typeface="Kumbh Sans"/>
                <a:cs typeface="Kumbh Sans"/>
                <a:sym typeface="Kumbh Sans"/>
              </a:rPr>
              <a:t>Nos 2 cibles majeures : </a:t>
            </a:r>
            <a:endParaRPr>
              <a:solidFill>
                <a:srgbClr val="44546A"/>
              </a:solidFill>
            </a:endParaRPr>
          </a:p>
          <a:p>
            <a:pPr marL="0" lvl="0" indent="0" algn="l" rtl="0">
              <a:lnSpc>
                <a:spcPct val="100000"/>
              </a:lnSpc>
              <a:spcBef>
                <a:spcPts val="1000"/>
              </a:spcBef>
              <a:spcAft>
                <a:spcPts val="0"/>
              </a:spcAft>
              <a:buClr>
                <a:schemeClr val="dk1"/>
              </a:buClr>
              <a:buSzPct val="100000"/>
              <a:buNone/>
            </a:pPr>
            <a:endParaRPr sz="1400">
              <a:solidFill>
                <a:srgbClr val="44546A"/>
              </a:solidFill>
              <a:latin typeface="Kumbh Sans"/>
              <a:ea typeface="Kumbh Sans"/>
              <a:cs typeface="Kumbh Sans"/>
              <a:sym typeface="Kumbh Sans"/>
            </a:endParaRPr>
          </a:p>
          <a:p>
            <a:pPr marL="0" lvl="0" indent="0" algn="l" rtl="0">
              <a:lnSpc>
                <a:spcPct val="100000"/>
              </a:lnSpc>
              <a:spcBef>
                <a:spcPts val="1000"/>
              </a:spcBef>
              <a:spcAft>
                <a:spcPts val="0"/>
              </a:spcAft>
              <a:buClr>
                <a:schemeClr val="dk2"/>
              </a:buClr>
              <a:buSzPct val="87500"/>
              <a:buNone/>
            </a:pPr>
            <a:r>
              <a:rPr lang="en-US" b="1">
                <a:solidFill>
                  <a:srgbClr val="44546A"/>
                </a:solidFill>
                <a:latin typeface="Kumbh Sans"/>
                <a:ea typeface="Kumbh Sans"/>
                <a:cs typeface="Kumbh Sans"/>
                <a:sym typeface="Kumbh Sans"/>
              </a:rPr>
              <a:t>La génération Y (ou Millennials)</a:t>
            </a:r>
            <a:endParaRPr>
              <a:solidFill>
                <a:srgbClr val="44546A"/>
              </a:solidFill>
            </a:endParaRPr>
          </a:p>
          <a:p>
            <a:pPr marL="457200" lvl="0" indent="-308610" algn="l" rtl="0">
              <a:lnSpc>
                <a:spcPct val="100000"/>
              </a:lnSpc>
              <a:spcBef>
                <a:spcPts val="1000"/>
              </a:spcBef>
              <a:spcAft>
                <a:spcPts val="0"/>
              </a:spcAft>
              <a:buClr>
                <a:srgbClr val="44546A"/>
              </a:buClr>
              <a:buSzPct val="56250"/>
              <a:buFont typeface="Kumbh Sans"/>
              <a:buChar char="•"/>
            </a:pPr>
            <a:r>
              <a:rPr lang="en-US">
                <a:solidFill>
                  <a:srgbClr val="44546A"/>
                </a:solidFill>
                <a:latin typeface="Kumbh Sans"/>
                <a:ea typeface="Kumbh Sans"/>
                <a:cs typeface="Kumbh Sans"/>
                <a:sym typeface="Kumbh Sans"/>
              </a:rPr>
              <a:t>née entre le début des années 80 et le milieu des années 90. C'est la première véritable génération à grandir avec Internet, l'ordinateur et les jeux vidéo.</a:t>
            </a:r>
            <a:endParaRPr>
              <a:solidFill>
                <a:srgbClr val="44546A"/>
              </a:solidFill>
            </a:endParaRPr>
          </a:p>
          <a:p>
            <a:pPr marL="0" lvl="0" indent="0" algn="l" rtl="0">
              <a:lnSpc>
                <a:spcPct val="100000"/>
              </a:lnSpc>
              <a:spcBef>
                <a:spcPts val="1000"/>
              </a:spcBef>
              <a:spcAft>
                <a:spcPts val="0"/>
              </a:spcAft>
              <a:buClr>
                <a:schemeClr val="dk1"/>
              </a:buClr>
              <a:buSzPct val="100000"/>
              <a:buNone/>
            </a:pPr>
            <a:endParaRPr sz="1300">
              <a:solidFill>
                <a:srgbClr val="44546A"/>
              </a:solidFill>
              <a:latin typeface="Kumbh Sans"/>
              <a:ea typeface="Kumbh Sans"/>
              <a:cs typeface="Kumbh Sans"/>
              <a:sym typeface="Kumbh Sans"/>
            </a:endParaRPr>
          </a:p>
          <a:p>
            <a:pPr marL="0" lvl="0" indent="0" algn="l" rtl="0">
              <a:lnSpc>
                <a:spcPct val="100000"/>
              </a:lnSpc>
              <a:spcBef>
                <a:spcPts val="1000"/>
              </a:spcBef>
              <a:spcAft>
                <a:spcPts val="0"/>
              </a:spcAft>
              <a:buClr>
                <a:schemeClr val="dk2"/>
              </a:buClr>
              <a:buSzPct val="87500"/>
              <a:buNone/>
            </a:pPr>
            <a:r>
              <a:rPr lang="en-US" b="1">
                <a:solidFill>
                  <a:srgbClr val="44546A"/>
                </a:solidFill>
                <a:latin typeface="Kumbh Sans"/>
                <a:ea typeface="Kumbh Sans"/>
                <a:cs typeface="Kumbh Sans"/>
                <a:sym typeface="Kumbh Sans"/>
              </a:rPr>
              <a:t>La génération Z</a:t>
            </a:r>
            <a:endParaRPr>
              <a:solidFill>
                <a:srgbClr val="44546A"/>
              </a:solidFill>
            </a:endParaRPr>
          </a:p>
          <a:p>
            <a:pPr marL="457200" lvl="0" indent="-308610" algn="l" rtl="0">
              <a:lnSpc>
                <a:spcPct val="100000"/>
              </a:lnSpc>
              <a:spcBef>
                <a:spcPts val="1000"/>
              </a:spcBef>
              <a:spcAft>
                <a:spcPts val="0"/>
              </a:spcAft>
              <a:buClr>
                <a:srgbClr val="44546A"/>
              </a:buClr>
              <a:buSzPct val="56250"/>
              <a:buFont typeface="Kumbh Sans"/>
              <a:buChar char="•"/>
            </a:pPr>
            <a:r>
              <a:rPr lang="en-US">
                <a:solidFill>
                  <a:srgbClr val="44546A"/>
                </a:solidFill>
                <a:latin typeface="Kumbh Sans"/>
                <a:ea typeface="Kumbh Sans"/>
                <a:cs typeface="Kumbh Sans"/>
                <a:sym typeface="Kumbh Sans"/>
              </a:rPr>
              <a:t>née depuis 1995 et qui arrive progressivement sur le marché du travail. Son Z lui vient aussi du mot «zappeur». C’est la génération des smartphones et des réseaux sociaux.</a:t>
            </a:r>
            <a:endParaRPr>
              <a:solidFill>
                <a:srgbClr val="44546A"/>
              </a:solidFill>
              <a:latin typeface="Kumbh Sans"/>
              <a:ea typeface="Kumbh Sans"/>
              <a:cs typeface="Kumbh Sans"/>
              <a:sym typeface="Kumbh Sans"/>
            </a:endParaRPr>
          </a:p>
        </p:txBody>
      </p:sp>
      <p:sp>
        <p:nvSpPr>
          <p:cNvPr id="673" name="Google Shape;673;g22a7d714d95_0_829"/>
          <p:cNvSpPr/>
          <p:nvPr/>
        </p:nvSpPr>
        <p:spPr>
          <a:xfrm>
            <a:off x="8683850" y="482436"/>
            <a:ext cx="259800" cy="314700"/>
          </a:xfrm>
          <a:prstGeom prst="ellipse">
            <a:avLst/>
          </a:prstGeom>
          <a:solidFill>
            <a:srgbClr val="F0CC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4" name="Google Shape;674;g22a7d714d95_0_829"/>
          <p:cNvSpPr/>
          <p:nvPr/>
        </p:nvSpPr>
        <p:spPr>
          <a:xfrm>
            <a:off x="8967019" y="482436"/>
            <a:ext cx="259800" cy="314700"/>
          </a:xfrm>
          <a:prstGeom prst="ellipse">
            <a:avLst/>
          </a:prstGeom>
          <a:solidFill>
            <a:srgbClr val="00A2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5" name="Google Shape;675;g22a7d714d95_0_829"/>
          <p:cNvSpPr/>
          <p:nvPr/>
        </p:nvSpPr>
        <p:spPr>
          <a:xfrm>
            <a:off x="9258054" y="482436"/>
            <a:ext cx="259800" cy="314700"/>
          </a:xfrm>
          <a:prstGeom prst="ellipse">
            <a:avLst/>
          </a:prstGeom>
          <a:solidFill>
            <a:srgbClr val="ABD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6" name="Google Shape;676;g22a7d714d95_0_829"/>
          <p:cNvSpPr/>
          <p:nvPr/>
        </p:nvSpPr>
        <p:spPr>
          <a:xfrm>
            <a:off x="8392816" y="482436"/>
            <a:ext cx="259800" cy="314700"/>
          </a:xfrm>
          <a:prstGeom prst="ellipse">
            <a:avLst/>
          </a:prstGeom>
          <a:solidFill>
            <a:srgbClr val="E94C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22a7d714d95_0_838"/>
          <p:cNvSpPr txBox="1">
            <a:spLocks noGrp="1"/>
          </p:cNvSpPr>
          <p:nvPr>
            <p:ph type="title"/>
          </p:nvPr>
        </p:nvSpPr>
        <p:spPr>
          <a:xfrm>
            <a:off x="365760" y="292947"/>
            <a:ext cx="6583800" cy="1219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2"/>
              </a:buClr>
              <a:buSzPct val="100000"/>
              <a:buFont typeface="Kumbh Sans"/>
              <a:buNone/>
            </a:pPr>
            <a:r>
              <a:rPr lang="en-US">
                <a:solidFill>
                  <a:schemeClr val="dk2"/>
                </a:solidFill>
                <a:latin typeface="Kumbh Sans"/>
                <a:ea typeface="Kumbh Sans"/>
                <a:cs typeface="Kumbh Sans"/>
                <a:sym typeface="Kumbh Sans"/>
              </a:rPr>
              <a:t>Pourquoi aller sur Tik Tok ?</a:t>
            </a:r>
            <a:endParaRPr/>
          </a:p>
        </p:txBody>
      </p:sp>
      <p:sp>
        <p:nvSpPr>
          <p:cNvPr id="682" name="Google Shape;682;g22a7d714d95_0_838"/>
          <p:cNvSpPr txBox="1">
            <a:spLocks noGrp="1"/>
          </p:cNvSpPr>
          <p:nvPr>
            <p:ph type="body" idx="1"/>
          </p:nvPr>
        </p:nvSpPr>
        <p:spPr>
          <a:xfrm>
            <a:off x="513600" y="1682450"/>
            <a:ext cx="8726400" cy="4844700"/>
          </a:xfrm>
          <a:prstGeom prst="rect">
            <a:avLst/>
          </a:prstGeom>
          <a:noFill/>
          <a:ln>
            <a:noFill/>
          </a:ln>
        </p:spPr>
        <p:txBody>
          <a:bodyPr spcFirstLastPara="1" wrap="square" lIns="91425" tIns="45700" rIns="91425" bIns="45700" anchor="t" anchorCtr="0">
            <a:normAutofit/>
          </a:bodyPr>
          <a:lstStyle/>
          <a:p>
            <a:pPr marL="342900" lvl="0" indent="-419100" algn="l" rtl="0">
              <a:lnSpc>
                <a:spcPct val="107000"/>
              </a:lnSpc>
              <a:spcBef>
                <a:spcPts val="0"/>
              </a:spcBef>
              <a:spcAft>
                <a:spcPts val="0"/>
              </a:spcAft>
              <a:buClr>
                <a:srgbClr val="44546A"/>
              </a:buClr>
              <a:buSzPts val="2200"/>
              <a:buFont typeface="Noto Sans Symbols"/>
              <a:buChar char="∙"/>
            </a:pPr>
            <a:r>
              <a:rPr lang="en-US" sz="2200">
                <a:solidFill>
                  <a:srgbClr val="44546A"/>
                </a:solidFill>
                <a:latin typeface="Kumbh Sans"/>
                <a:ea typeface="Kumbh Sans"/>
                <a:cs typeface="Kumbh Sans"/>
                <a:sym typeface="Kumbh Sans"/>
              </a:rPr>
              <a:t>Plateforme idéale pour le </a:t>
            </a:r>
            <a:r>
              <a:rPr lang="en-US" sz="2200" b="1">
                <a:solidFill>
                  <a:srgbClr val="44546A"/>
                </a:solidFill>
                <a:latin typeface="Kumbh Sans"/>
                <a:ea typeface="Kumbh Sans"/>
                <a:cs typeface="Kumbh Sans"/>
                <a:sym typeface="Kumbh Sans"/>
              </a:rPr>
              <a:t>marketing de contenus </a:t>
            </a:r>
            <a:r>
              <a:rPr lang="en-US" sz="2200">
                <a:solidFill>
                  <a:srgbClr val="44546A"/>
                </a:solidFill>
                <a:latin typeface="Kumbh Sans"/>
                <a:ea typeface="Kumbh Sans"/>
                <a:cs typeface="Kumbh Sans"/>
                <a:sym typeface="Kumbh Sans"/>
              </a:rPr>
              <a:t>(vidéos)</a:t>
            </a:r>
            <a:endParaRPr sz="2200">
              <a:solidFill>
                <a:srgbClr val="44546A"/>
              </a:solidFill>
              <a:latin typeface="Kumbh Sans"/>
              <a:ea typeface="Kumbh Sans"/>
              <a:cs typeface="Kumbh Sans"/>
              <a:sym typeface="Kumbh Sans"/>
            </a:endParaRPr>
          </a:p>
          <a:p>
            <a:pPr marL="342900" lvl="0" indent="-419100" algn="l" rtl="0">
              <a:lnSpc>
                <a:spcPct val="107000"/>
              </a:lnSpc>
              <a:spcBef>
                <a:spcPts val="1800"/>
              </a:spcBef>
              <a:spcAft>
                <a:spcPts val="0"/>
              </a:spcAft>
              <a:buClr>
                <a:srgbClr val="44546A"/>
              </a:buClr>
              <a:buSzPts val="2200"/>
              <a:buFont typeface="Noto Sans Symbols"/>
              <a:buChar char="∙"/>
            </a:pPr>
            <a:r>
              <a:rPr lang="en-US" sz="2200">
                <a:solidFill>
                  <a:srgbClr val="44546A"/>
                </a:solidFill>
                <a:latin typeface="Kumbh Sans"/>
                <a:ea typeface="Kumbh Sans"/>
                <a:cs typeface="Kumbh Sans"/>
                <a:sym typeface="Kumbh Sans"/>
              </a:rPr>
              <a:t>Présenter la destination de manière </a:t>
            </a:r>
            <a:r>
              <a:rPr lang="en-US" sz="2200" b="1">
                <a:solidFill>
                  <a:srgbClr val="44546A"/>
                </a:solidFill>
                <a:latin typeface="Kumbh Sans"/>
                <a:ea typeface="Kumbh Sans"/>
                <a:cs typeface="Kumbh Sans"/>
                <a:sym typeface="Kumbh Sans"/>
              </a:rPr>
              <a:t>drôle</a:t>
            </a:r>
            <a:r>
              <a:rPr lang="en-US" sz="2200">
                <a:solidFill>
                  <a:srgbClr val="44546A"/>
                </a:solidFill>
                <a:latin typeface="Kumbh Sans"/>
                <a:ea typeface="Kumbh Sans"/>
                <a:cs typeface="Kumbh Sans"/>
                <a:sym typeface="Kumbh Sans"/>
              </a:rPr>
              <a:t> et </a:t>
            </a:r>
            <a:r>
              <a:rPr lang="en-US" sz="2200" b="1">
                <a:solidFill>
                  <a:srgbClr val="44546A"/>
                </a:solidFill>
                <a:latin typeface="Kumbh Sans"/>
                <a:ea typeface="Kumbh Sans"/>
                <a:cs typeface="Kumbh Sans"/>
                <a:sym typeface="Kumbh Sans"/>
              </a:rPr>
              <a:t>décalée</a:t>
            </a:r>
            <a:r>
              <a:rPr lang="en-US" sz="2200">
                <a:solidFill>
                  <a:srgbClr val="44546A"/>
                </a:solidFill>
                <a:latin typeface="Kumbh Sans"/>
                <a:ea typeface="Kumbh Sans"/>
                <a:cs typeface="Kumbh Sans"/>
                <a:sym typeface="Kumbh Sans"/>
              </a:rPr>
              <a:t> </a:t>
            </a:r>
            <a:endParaRPr sz="2200">
              <a:solidFill>
                <a:srgbClr val="44546A"/>
              </a:solidFill>
              <a:latin typeface="Kumbh Sans"/>
              <a:ea typeface="Kumbh Sans"/>
              <a:cs typeface="Kumbh Sans"/>
              <a:sym typeface="Kumbh Sans"/>
            </a:endParaRPr>
          </a:p>
          <a:p>
            <a:pPr marL="342900" lvl="0" indent="-419100" algn="l" rtl="0">
              <a:lnSpc>
                <a:spcPct val="90000"/>
              </a:lnSpc>
              <a:spcBef>
                <a:spcPts val="1800"/>
              </a:spcBef>
              <a:spcAft>
                <a:spcPts val="0"/>
              </a:spcAft>
              <a:buClr>
                <a:srgbClr val="44546A"/>
              </a:buClr>
              <a:buSzPts val="2200"/>
              <a:buFont typeface="Noto Sans Symbols"/>
              <a:buChar char="∙"/>
            </a:pPr>
            <a:r>
              <a:rPr lang="en-US" sz="2200">
                <a:solidFill>
                  <a:srgbClr val="44546A"/>
                </a:solidFill>
                <a:latin typeface="Kumbh Sans"/>
                <a:ea typeface="Kumbh Sans"/>
                <a:cs typeface="Kumbh Sans"/>
                <a:sym typeface="Kumbh Sans"/>
              </a:rPr>
              <a:t>Montrer </a:t>
            </a:r>
            <a:r>
              <a:rPr lang="en-US" sz="2200" b="1">
                <a:solidFill>
                  <a:srgbClr val="44546A"/>
                </a:solidFill>
                <a:latin typeface="Kumbh Sans"/>
                <a:ea typeface="Kumbh Sans"/>
                <a:cs typeface="Kumbh Sans"/>
                <a:sym typeface="Kumbh Sans"/>
              </a:rPr>
              <a:t>une autre facette </a:t>
            </a:r>
            <a:r>
              <a:rPr lang="en-US" sz="2200">
                <a:solidFill>
                  <a:srgbClr val="44546A"/>
                </a:solidFill>
                <a:latin typeface="Kumbh Sans"/>
                <a:ea typeface="Kumbh Sans"/>
                <a:cs typeface="Kumbh Sans"/>
                <a:sym typeface="Kumbh Sans"/>
              </a:rPr>
              <a:t>de votre destination ou de votre OT, comme</a:t>
            </a:r>
            <a:r>
              <a:rPr lang="en-US" sz="2200" b="1">
                <a:solidFill>
                  <a:srgbClr val="44546A"/>
                </a:solidFill>
                <a:latin typeface="Kumbh Sans"/>
                <a:ea typeface="Kumbh Sans"/>
                <a:cs typeface="Kumbh Sans"/>
                <a:sym typeface="Kumbh Sans"/>
              </a:rPr>
              <a:t> les coulisses, </a:t>
            </a:r>
            <a:r>
              <a:rPr lang="en-US" sz="2200">
                <a:solidFill>
                  <a:srgbClr val="44546A"/>
                </a:solidFill>
                <a:latin typeface="Kumbh Sans"/>
                <a:ea typeface="Kumbh Sans"/>
                <a:cs typeface="Kumbh Sans"/>
                <a:sym typeface="Kumbh Sans"/>
              </a:rPr>
              <a:t>votre</a:t>
            </a:r>
            <a:r>
              <a:rPr lang="en-US" sz="2200" b="1">
                <a:solidFill>
                  <a:srgbClr val="44546A"/>
                </a:solidFill>
                <a:latin typeface="Kumbh Sans"/>
                <a:ea typeface="Kumbh Sans"/>
                <a:cs typeface="Kumbh Sans"/>
                <a:sym typeface="Kumbh Sans"/>
              </a:rPr>
              <a:t> quotidien</a:t>
            </a:r>
            <a:endParaRPr sz="2200">
              <a:solidFill>
                <a:srgbClr val="44546A"/>
              </a:solidFill>
              <a:latin typeface="Kumbh Sans"/>
              <a:ea typeface="Kumbh Sans"/>
              <a:cs typeface="Kumbh Sans"/>
              <a:sym typeface="Kumbh Sans"/>
            </a:endParaRPr>
          </a:p>
          <a:p>
            <a:pPr marL="342900" lvl="0" indent="-419100" algn="l" rtl="0">
              <a:lnSpc>
                <a:spcPct val="90000"/>
              </a:lnSpc>
              <a:spcBef>
                <a:spcPts val="1000"/>
              </a:spcBef>
              <a:spcAft>
                <a:spcPts val="0"/>
              </a:spcAft>
              <a:buClr>
                <a:srgbClr val="44546A"/>
              </a:buClr>
              <a:buSzPts val="2200"/>
              <a:buFont typeface="Noto Sans Symbols"/>
              <a:buChar char="∙"/>
            </a:pPr>
            <a:r>
              <a:rPr lang="en-US" sz="2200" b="1">
                <a:solidFill>
                  <a:srgbClr val="44546A"/>
                </a:solidFill>
                <a:latin typeface="Kumbh Sans"/>
                <a:ea typeface="Kumbh Sans"/>
                <a:cs typeface="Kumbh Sans"/>
                <a:sym typeface="Kumbh Sans"/>
              </a:rPr>
              <a:t>Moderniser</a:t>
            </a:r>
            <a:r>
              <a:rPr lang="en-US" sz="2200">
                <a:solidFill>
                  <a:srgbClr val="44546A"/>
                </a:solidFill>
                <a:latin typeface="Kumbh Sans"/>
                <a:ea typeface="Kumbh Sans"/>
                <a:cs typeface="Kumbh Sans"/>
                <a:sym typeface="Kumbh Sans"/>
              </a:rPr>
              <a:t> l’image de la destination</a:t>
            </a:r>
            <a:endParaRPr sz="2200">
              <a:solidFill>
                <a:srgbClr val="44546A"/>
              </a:solidFill>
            </a:endParaRPr>
          </a:p>
          <a:p>
            <a:pPr marL="342900" lvl="0" indent="-419100" algn="l" rtl="0">
              <a:lnSpc>
                <a:spcPct val="107000"/>
              </a:lnSpc>
              <a:spcBef>
                <a:spcPts val="1000"/>
              </a:spcBef>
              <a:spcAft>
                <a:spcPts val="0"/>
              </a:spcAft>
              <a:buClr>
                <a:srgbClr val="44546A"/>
              </a:buClr>
              <a:buSzPts val="2200"/>
              <a:buFont typeface="Noto Sans Symbols"/>
              <a:buChar char="∙"/>
            </a:pPr>
            <a:r>
              <a:rPr lang="en-US" sz="2200">
                <a:solidFill>
                  <a:srgbClr val="44546A"/>
                </a:solidFill>
                <a:latin typeface="Kumbh Sans"/>
                <a:ea typeface="Kumbh Sans"/>
                <a:cs typeface="Kumbh Sans"/>
                <a:sym typeface="Kumbh Sans"/>
              </a:rPr>
              <a:t>Augmenter la visibilité et développer la notoriété de notre destination auprès d’un </a:t>
            </a:r>
            <a:r>
              <a:rPr lang="en-US" sz="2200" b="1">
                <a:solidFill>
                  <a:srgbClr val="44546A"/>
                </a:solidFill>
                <a:latin typeface="Kumbh Sans"/>
                <a:ea typeface="Kumbh Sans"/>
                <a:cs typeface="Kumbh Sans"/>
                <a:sym typeface="Kumbh Sans"/>
              </a:rPr>
              <a:t>public + jeune</a:t>
            </a:r>
            <a:endParaRPr sz="2200" b="1">
              <a:solidFill>
                <a:srgbClr val="44546A"/>
              </a:solidFill>
              <a:latin typeface="Kumbh Sans"/>
              <a:ea typeface="Kumbh Sans"/>
              <a:cs typeface="Kumbh Sans"/>
              <a:sym typeface="Kumbh Sans"/>
            </a:endParaRPr>
          </a:p>
          <a:p>
            <a:pPr marL="342900" lvl="0" indent="-419100" algn="l" rtl="0">
              <a:lnSpc>
                <a:spcPct val="107000"/>
              </a:lnSpc>
              <a:spcBef>
                <a:spcPts val="1800"/>
              </a:spcBef>
              <a:spcAft>
                <a:spcPts val="0"/>
              </a:spcAft>
              <a:buClr>
                <a:srgbClr val="44546A"/>
              </a:buClr>
              <a:buSzPts val="2200"/>
              <a:buFont typeface="Noto Sans Symbols"/>
              <a:buChar char="∙"/>
            </a:pPr>
            <a:r>
              <a:rPr lang="en-US" sz="2200">
                <a:solidFill>
                  <a:srgbClr val="44546A"/>
                </a:solidFill>
                <a:latin typeface="Kumbh Sans"/>
                <a:ea typeface="Kumbh Sans"/>
                <a:cs typeface="Kumbh Sans"/>
                <a:sym typeface="Kumbh Sans"/>
              </a:rPr>
              <a:t>Développer un contact avec les utilisateurs pour bâtir une </a:t>
            </a:r>
            <a:r>
              <a:rPr lang="en-US" sz="2200" b="1">
                <a:solidFill>
                  <a:srgbClr val="44546A"/>
                </a:solidFill>
                <a:latin typeface="Kumbh Sans"/>
                <a:ea typeface="Kumbh Sans"/>
                <a:cs typeface="Kumbh Sans"/>
                <a:sym typeface="Kumbh Sans"/>
              </a:rPr>
              <a:t>communauté solide</a:t>
            </a:r>
            <a:endParaRPr sz="2200">
              <a:solidFill>
                <a:schemeClr val="dk2"/>
              </a:solidFill>
              <a:latin typeface="Kumbh Sans"/>
              <a:ea typeface="Kumbh Sans"/>
              <a:cs typeface="Kumbh Sans"/>
              <a:sym typeface="Kumbh Sans"/>
            </a:endParaRPr>
          </a:p>
        </p:txBody>
      </p:sp>
      <p:sp>
        <p:nvSpPr>
          <p:cNvPr id="683" name="Google Shape;683;g22a7d714d95_0_838"/>
          <p:cNvSpPr/>
          <p:nvPr/>
        </p:nvSpPr>
        <p:spPr>
          <a:xfrm>
            <a:off x="8683850" y="482436"/>
            <a:ext cx="259800" cy="314700"/>
          </a:xfrm>
          <a:prstGeom prst="ellipse">
            <a:avLst/>
          </a:prstGeom>
          <a:solidFill>
            <a:srgbClr val="F0CC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4" name="Google Shape;684;g22a7d714d95_0_838"/>
          <p:cNvSpPr/>
          <p:nvPr/>
        </p:nvSpPr>
        <p:spPr>
          <a:xfrm>
            <a:off x="8967019" y="482436"/>
            <a:ext cx="259800" cy="314700"/>
          </a:xfrm>
          <a:prstGeom prst="ellipse">
            <a:avLst/>
          </a:prstGeom>
          <a:solidFill>
            <a:srgbClr val="00A2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5" name="Google Shape;685;g22a7d714d95_0_838"/>
          <p:cNvSpPr/>
          <p:nvPr/>
        </p:nvSpPr>
        <p:spPr>
          <a:xfrm>
            <a:off x="9258054" y="482436"/>
            <a:ext cx="259800" cy="314700"/>
          </a:xfrm>
          <a:prstGeom prst="ellipse">
            <a:avLst/>
          </a:prstGeom>
          <a:solidFill>
            <a:srgbClr val="ABD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6" name="Google Shape;686;g22a7d714d95_0_838"/>
          <p:cNvSpPr/>
          <p:nvPr/>
        </p:nvSpPr>
        <p:spPr>
          <a:xfrm>
            <a:off x="8392816" y="482436"/>
            <a:ext cx="259800" cy="314700"/>
          </a:xfrm>
          <a:prstGeom prst="ellipse">
            <a:avLst/>
          </a:prstGeom>
          <a:solidFill>
            <a:srgbClr val="E94C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g22a7d714d95_0_847"/>
          <p:cNvSpPr txBox="1">
            <a:spLocks noGrp="1"/>
          </p:cNvSpPr>
          <p:nvPr>
            <p:ph type="title"/>
          </p:nvPr>
        </p:nvSpPr>
        <p:spPr>
          <a:xfrm>
            <a:off x="365760" y="292947"/>
            <a:ext cx="6583800" cy="121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Kumbh Sans"/>
              <a:buNone/>
            </a:pPr>
            <a:r>
              <a:rPr lang="en-US" b="1">
                <a:solidFill>
                  <a:schemeClr val="dk2"/>
                </a:solidFill>
                <a:latin typeface="Kumbh Sans"/>
                <a:ea typeface="Kumbh Sans"/>
                <a:cs typeface="Kumbh Sans"/>
                <a:sym typeface="Kumbh Sans"/>
              </a:rPr>
              <a:t>Quels conseils </a:t>
            </a:r>
            <a:endParaRPr/>
          </a:p>
        </p:txBody>
      </p:sp>
      <p:sp>
        <p:nvSpPr>
          <p:cNvPr id="692" name="Google Shape;692;g22a7d714d95_0_847"/>
          <p:cNvSpPr txBox="1">
            <a:spLocks noGrp="1"/>
          </p:cNvSpPr>
          <p:nvPr>
            <p:ph type="body" idx="1"/>
          </p:nvPr>
        </p:nvSpPr>
        <p:spPr>
          <a:xfrm>
            <a:off x="350999" y="1665975"/>
            <a:ext cx="4493400" cy="5537700"/>
          </a:xfrm>
          <a:prstGeom prst="rect">
            <a:avLst/>
          </a:prstGeom>
          <a:noFill/>
          <a:ln>
            <a:noFill/>
          </a:ln>
        </p:spPr>
        <p:txBody>
          <a:bodyPr spcFirstLastPara="1" wrap="square" lIns="91425" tIns="45700" rIns="91425" bIns="45700" anchor="t" anchorCtr="0">
            <a:normAutofit fontScale="92500" lnSpcReduction="20000"/>
          </a:bodyPr>
          <a:lstStyle/>
          <a:p>
            <a:pPr marL="342900" lvl="0" indent="-338137" algn="l" rtl="0">
              <a:lnSpc>
                <a:spcPct val="107000"/>
              </a:lnSpc>
              <a:spcBef>
                <a:spcPts val="0"/>
              </a:spcBef>
              <a:spcAft>
                <a:spcPts val="0"/>
              </a:spcAft>
              <a:buClr>
                <a:srgbClr val="44546A"/>
              </a:buClr>
              <a:buSzPct val="50000"/>
              <a:buFont typeface="Noto Sans Symbols"/>
              <a:buChar char="∙"/>
            </a:pPr>
            <a:r>
              <a:rPr lang="en-US" sz="2000">
                <a:solidFill>
                  <a:srgbClr val="44546A"/>
                </a:solidFill>
                <a:latin typeface="Kumbh Sans"/>
                <a:ea typeface="Kumbh Sans"/>
                <a:cs typeface="Kumbh Sans"/>
                <a:sym typeface="Kumbh Sans"/>
              </a:rPr>
              <a:t>Contenu </a:t>
            </a:r>
            <a:r>
              <a:rPr lang="en-US" sz="2000" b="1">
                <a:solidFill>
                  <a:srgbClr val="44546A"/>
                </a:solidFill>
                <a:latin typeface="Kumbh Sans"/>
                <a:ea typeface="Kumbh Sans"/>
                <a:cs typeface="Kumbh Sans"/>
                <a:sym typeface="Kumbh Sans"/>
              </a:rPr>
              <a:t>créatif</a:t>
            </a:r>
            <a:r>
              <a:rPr lang="en-US" sz="2000">
                <a:solidFill>
                  <a:srgbClr val="44546A"/>
                </a:solidFill>
                <a:latin typeface="Kumbh Sans"/>
                <a:ea typeface="Kumbh Sans"/>
                <a:cs typeface="Kumbh Sans"/>
                <a:sym typeface="Kumbh Sans"/>
              </a:rPr>
              <a:t> et </a:t>
            </a:r>
            <a:r>
              <a:rPr lang="en-US" sz="2000" b="1">
                <a:solidFill>
                  <a:srgbClr val="44546A"/>
                </a:solidFill>
                <a:latin typeface="Kumbh Sans"/>
                <a:ea typeface="Kumbh Sans"/>
                <a:cs typeface="Kumbh Sans"/>
                <a:sym typeface="Kumbh Sans"/>
              </a:rPr>
              <a:t>humoristique</a:t>
            </a:r>
            <a:endParaRPr>
              <a:solidFill>
                <a:srgbClr val="44546A"/>
              </a:solidFill>
            </a:endParaRPr>
          </a:p>
          <a:p>
            <a:pPr marL="342900" lvl="0" indent="-338137" algn="l" rtl="0">
              <a:lnSpc>
                <a:spcPct val="107000"/>
              </a:lnSpc>
              <a:spcBef>
                <a:spcPts val="1800"/>
              </a:spcBef>
              <a:spcAft>
                <a:spcPts val="0"/>
              </a:spcAft>
              <a:buClr>
                <a:srgbClr val="44546A"/>
              </a:buClr>
              <a:buSzPct val="50000"/>
              <a:buFont typeface="Noto Sans Symbols"/>
              <a:buChar char="∙"/>
            </a:pPr>
            <a:r>
              <a:rPr lang="en-US" sz="2000">
                <a:solidFill>
                  <a:srgbClr val="44546A"/>
                </a:solidFill>
                <a:latin typeface="Kumbh Sans"/>
                <a:ea typeface="Kumbh Sans"/>
                <a:cs typeface="Kumbh Sans"/>
                <a:sym typeface="Kumbh Sans"/>
              </a:rPr>
              <a:t>Être </a:t>
            </a:r>
            <a:r>
              <a:rPr lang="en-US" sz="2000" b="1" i="1">
                <a:solidFill>
                  <a:srgbClr val="44546A"/>
                </a:solidFill>
                <a:latin typeface="Kumbh Sans"/>
                <a:ea typeface="Kumbh Sans"/>
                <a:cs typeface="Kumbh Sans"/>
                <a:sym typeface="Kumbh Sans"/>
              </a:rPr>
              <a:t>social</a:t>
            </a:r>
            <a:r>
              <a:rPr lang="en-US" sz="2000">
                <a:solidFill>
                  <a:srgbClr val="44546A"/>
                </a:solidFill>
                <a:latin typeface="Kumbh Sans"/>
                <a:ea typeface="Kumbh Sans"/>
                <a:cs typeface="Kumbh Sans"/>
                <a:sym typeface="Kumbh Sans"/>
              </a:rPr>
              <a:t> en :</a:t>
            </a:r>
            <a:endParaRPr>
              <a:solidFill>
                <a:srgbClr val="44546A"/>
              </a:solidFill>
            </a:endParaRPr>
          </a:p>
          <a:p>
            <a:pPr marL="742950" lvl="1" indent="-280987" algn="l" rtl="0">
              <a:lnSpc>
                <a:spcPct val="107000"/>
              </a:lnSpc>
              <a:spcBef>
                <a:spcPts val="1300"/>
              </a:spcBef>
              <a:spcAft>
                <a:spcPts val="0"/>
              </a:spcAft>
              <a:buClr>
                <a:srgbClr val="44546A"/>
              </a:buClr>
              <a:buSzPct val="50000"/>
              <a:buFont typeface="Courier New"/>
              <a:buChar char="o"/>
            </a:pPr>
            <a:r>
              <a:rPr lang="en-US" sz="2000">
                <a:solidFill>
                  <a:srgbClr val="44546A"/>
                </a:solidFill>
                <a:latin typeface="Kumbh Sans"/>
                <a:ea typeface="Kumbh Sans"/>
                <a:cs typeface="Kumbh Sans"/>
                <a:sym typeface="Kumbh Sans"/>
              </a:rPr>
              <a:t>Répondant/mettant un cœur aux commentaires que vous recevez</a:t>
            </a:r>
            <a:endParaRPr>
              <a:solidFill>
                <a:srgbClr val="44546A"/>
              </a:solidFill>
            </a:endParaRPr>
          </a:p>
          <a:p>
            <a:pPr marL="742950" lvl="1" indent="-280987" algn="l" rtl="0">
              <a:lnSpc>
                <a:spcPct val="107000"/>
              </a:lnSpc>
              <a:spcBef>
                <a:spcPts val="500"/>
              </a:spcBef>
              <a:spcAft>
                <a:spcPts val="0"/>
              </a:spcAft>
              <a:buClr>
                <a:srgbClr val="44546A"/>
              </a:buClr>
              <a:buSzPct val="50000"/>
              <a:buFont typeface="Courier New"/>
              <a:buChar char="o"/>
            </a:pPr>
            <a:r>
              <a:rPr lang="en-US" sz="2000">
                <a:solidFill>
                  <a:srgbClr val="44546A"/>
                </a:solidFill>
                <a:latin typeface="Kumbh Sans"/>
                <a:ea typeface="Kumbh Sans"/>
                <a:cs typeface="Kumbh Sans"/>
                <a:sym typeface="Kumbh Sans"/>
              </a:rPr>
              <a:t>Commentant les publications de profils du même secteur que vous</a:t>
            </a:r>
            <a:endParaRPr>
              <a:solidFill>
                <a:srgbClr val="44546A"/>
              </a:solidFill>
            </a:endParaRPr>
          </a:p>
          <a:p>
            <a:pPr marL="742950" lvl="1" indent="-280987" algn="l" rtl="0">
              <a:lnSpc>
                <a:spcPct val="107000"/>
              </a:lnSpc>
              <a:spcBef>
                <a:spcPts val="500"/>
              </a:spcBef>
              <a:spcAft>
                <a:spcPts val="0"/>
              </a:spcAft>
              <a:buClr>
                <a:srgbClr val="44546A"/>
              </a:buClr>
              <a:buSzPct val="50000"/>
              <a:buFont typeface="Courier New"/>
              <a:buChar char="o"/>
            </a:pPr>
            <a:r>
              <a:rPr lang="en-US" sz="2000">
                <a:solidFill>
                  <a:srgbClr val="44546A"/>
                </a:solidFill>
                <a:latin typeface="Kumbh Sans"/>
                <a:ea typeface="Kumbh Sans"/>
                <a:cs typeface="Kumbh Sans"/>
                <a:sym typeface="Kumbh Sans"/>
              </a:rPr>
              <a:t>Relevant quelques défis viraux </a:t>
            </a:r>
            <a:endParaRPr>
              <a:solidFill>
                <a:srgbClr val="44546A"/>
              </a:solidFill>
            </a:endParaRPr>
          </a:p>
          <a:p>
            <a:pPr marL="342900" lvl="0" indent="-338137" algn="l" rtl="0">
              <a:lnSpc>
                <a:spcPct val="107000"/>
              </a:lnSpc>
              <a:spcBef>
                <a:spcPts val="1800"/>
              </a:spcBef>
              <a:spcAft>
                <a:spcPts val="0"/>
              </a:spcAft>
              <a:buClr>
                <a:srgbClr val="44546A"/>
              </a:buClr>
              <a:buSzPct val="50000"/>
              <a:buFont typeface="Noto Sans Symbols"/>
              <a:buChar char="∙"/>
            </a:pPr>
            <a:r>
              <a:rPr lang="en-US" sz="2000" b="1">
                <a:solidFill>
                  <a:srgbClr val="44546A"/>
                </a:solidFill>
                <a:latin typeface="Kumbh Sans"/>
                <a:ea typeface="Kumbh Sans"/>
                <a:cs typeface="Kumbh Sans"/>
                <a:sym typeface="Kumbh Sans"/>
              </a:rPr>
              <a:t>Humaniser</a:t>
            </a:r>
            <a:r>
              <a:rPr lang="en-US" sz="2000">
                <a:solidFill>
                  <a:srgbClr val="44546A"/>
                </a:solidFill>
                <a:latin typeface="Kumbh Sans"/>
                <a:ea typeface="Kumbh Sans"/>
                <a:cs typeface="Kumbh Sans"/>
                <a:sym typeface="Kumbh Sans"/>
              </a:rPr>
              <a:t> votre destination</a:t>
            </a:r>
            <a:endParaRPr sz="2000">
              <a:solidFill>
                <a:srgbClr val="44546A"/>
              </a:solidFill>
              <a:latin typeface="Kumbh Sans"/>
              <a:ea typeface="Kumbh Sans"/>
              <a:cs typeface="Kumbh Sans"/>
              <a:sym typeface="Kumbh Sans"/>
            </a:endParaRPr>
          </a:p>
          <a:p>
            <a:pPr marL="342900" lvl="0" indent="-338137" algn="l" rtl="0">
              <a:lnSpc>
                <a:spcPct val="90000"/>
              </a:lnSpc>
              <a:spcBef>
                <a:spcPts val="1800"/>
              </a:spcBef>
              <a:spcAft>
                <a:spcPts val="0"/>
              </a:spcAft>
              <a:buClr>
                <a:srgbClr val="44546A"/>
              </a:buClr>
              <a:buSzPct val="50000"/>
              <a:buFont typeface="Noto Sans Symbols"/>
              <a:buChar char="∙"/>
            </a:pPr>
            <a:r>
              <a:rPr lang="en-US" sz="2000">
                <a:solidFill>
                  <a:srgbClr val="44546A"/>
                </a:solidFill>
                <a:latin typeface="Kumbh Sans"/>
                <a:ea typeface="Kumbh Sans"/>
                <a:cs typeface="Kumbh Sans"/>
                <a:sym typeface="Kumbh Sans"/>
              </a:rPr>
              <a:t>Réaliser des vidéos courtes : Attention, les premières secondes doivent être percutantes !</a:t>
            </a:r>
            <a:endParaRPr sz="2400">
              <a:solidFill>
                <a:srgbClr val="44546A"/>
              </a:solidFill>
              <a:latin typeface="Kumbh Sans"/>
              <a:ea typeface="Kumbh Sans"/>
              <a:cs typeface="Kumbh Sans"/>
              <a:sym typeface="Kumbh Sans"/>
            </a:endParaRPr>
          </a:p>
          <a:p>
            <a:pPr marL="342900" lvl="0" indent="-338137" algn="l" rtl="0">
              <a:lnSpc>
                <a:spcPct val="107000"/>
              </a:lnSpc>
              <a:spcBef>
                <a:spcPts val="1000"/>
              </a:spcBef>
              <a:spcAft>
                <a:spcPts val="0"/>
              </a:spcAft>
              <a:buClr>
                <a:srgbClr val="44546A"/>
              </a:buClr>
              <a:buSzPct val="50000"/>
              <a:buFont typeface="Noto Sans Symbols"/>
              <a:buChar char="∙"/>
            </a:pPr>
            <a:r>
              <a:rPr lang="en-US" sz="2000">
                <a:solidFill>
                  <a:srgbClr val="44546A"/>
                </a:solidFill>
                <a:latin typeface="Kumbh Sans"/>
                <a:ea typeface="Kumbh Sans"/>
                <a:cs typeface="Kumbh Sans"/>
                <a:sym typeface="Kumbh Sans"/>
              </a:rPr>
              <a:t>Créer des vidéos à partir de musiques tendances / trend</a:t>
            </a:r>
            <a:endParaRPr sz="2000">
              <a:solidFill>
                <a:srgbClr val="44546A"/>
              </a:solidFill>
              <a:latin typeface="Kumbh Sans"/>
              <a:ea typeface="Kumbh Sans"/>
              <a:cs typeface="Kumbh Sans"/>
              <a:sym typeface="Kumbh Sans"/>
            </a:endParaRPr>
          </a:p>
        </p:txBody>
      </p:sp>
      <p:sp>
        <p:nvSpPr>
          <p:cNvPr id="693" name="Google Shape;693;g22a7d714d95_0_847"/>
          <p:cNvSpPr/>
          <p:nvPr/>
        </p:nvSpPr>
        <p:spPr>
          <a:xfrm>
            <a:off x="8683850" y="482436"/>
            <a:ext cx="259800" cy="314700"/>
          </a:xfrm>
          <a:prstGeom prst="ellipse">
            <a:avLst/>
          </a:prstGeom>
          <a:solidFill>
            <a:srgbClr val="F0CC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4" name="Google Shape;694;g22a7d714d95_0_847"/>
          <p:cNvSpPr/>
          <p:nvPr/>
        </p:nvSpPr>
        <p:spPr>
          <a:xfrm>
            <a:off x="8967019" y="482436"/>
            <a:ext cx="259800" cy="314700"/>
          </a:xfrm>
          <a:prstGeom prst="ellipse">
            <a:avLst/>
          </a:prstGeom>
          <a:solidFill>
            <a:srgbClr val="00A2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5" name="Google Shape;695;g22a7d714d95_0_847"/>
          <p:cNvSpPr/>
          <p:nvPr/>
        </p:nvSpPr>
        <p:spPr>
          <a:xfrm>
            <a:off x="9258054" y="482436"/>
            <a:ext cx="259800" cy="314700"/>
          </a:xfrm>
          <a:prstGeom prst="ellipse">
            <a:avLst/>
          </a:prstGeom>
          <a:solidFill>
            <a:srgbClr val="ABD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6" name="Google Shape;696;g22a7d714d95_0_847"/>
          <p:cNvSpPr/>
          <p:nvPr/>
        </p:nvSpPr>
        <p:spPr>
          <a:xfrm>
            <a:off x="8392816" y="482436"/>
            <a:ext cx="259800" cy="314700"/>
          </a:xfrm>
          <a:prstGeom prst="ellipse">
            <a:avLst/>
          </a:prstGeom>
          <a:solidFill>
            <a:srgbClr val="E94C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7" name="Google Shape;697;g22a7d714d95_0_847"/>
          <p:cNvSpPr txBox="1"/>
          <p:nvPr/>
        </p:nvSpPr>
        <p:spPr>
          <a:xfrm>
            <a:off x="5160044" y="1665964"/>
            <a:ext cx="4357800" cy="47376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7000"/>
              </a:lnSpc>
              <a:spcBef>
                <a:spcPts val="0"/>
              </a:spcBef>
              <a:spcAft>
                <a:spcPts val="0"/>
              </a:spcAft>
              <a:buClr>
                <a:srgbClr val="44546A"/>
              </a:buClr>
              <a:buSzPts val="1000"/>
              <a:buFont typeface="Noto Sans Symbols"/>
              <a:buChar char="∙"/>
            </a:pPr>
            <a:r>
              <a:rPr lang="en-US" sz="1900">
                <a:solidFill>
                  <a:srgbClr val="44546A"/>
                </a:solidFill>
                <a:latin typeface="Kumbh Sans"/>
                <a:ea typeface="Kumbh Sans"/>
                <a:cs typeface="Kumbh Sans"/>
                <a:sym typeface="Kumbh Sans"/>
              </a:rPr>
              <a:t>Utiliser des </a:t>
            </a:r>
            <a:r>
              <a:rPr lang="en-US" sz="1900" b="1">
                <a:solidFill>
                  <a:srgbClr val="44546A"/>
                </a:solidFill>
                <a:latin typeface="Kumbh Sans"/>
                <a:ea typeface="Kumbh Sans"/>
                <a:cs typeface="Kumbh Sans"/>
                <a:sym typeface="Kumbh Sans"/>
              </a:rPr>
              <a:t>modèles</a:t>
            </a:r>
            <a:r>
              <a:rPr lang="en-US" sz="1900">
                <a:solidFill>
                  <a:srgbClr val="44546A"/>
                </a:solidFill>
                <a:latin typeface="Kumbh Sans"/>
                <a:ea typeface="Kumbh Sans"/>
                <a:cs typeface="Kumbh Sans"/>
                <a:sym typeface="Kumbh Sans"/>
              </a:rPr>
              <a:t> des gagner du temps</a:t>
            </a:r>
            <a:endParaRPr sz="1900">
              <a:solidFill>
                <a:srgbClr val="44546A"/>
              </a:solidFill>
              <a:latin typeface="Kumbh Sans"/>
              <a:ea typeface="Kumbh Sans"/>
              <a:cs typeface="Kumbh Sans"/>
              <a:sym typeface="Kumbh Sans"/>
            </a:endParaRPr>
          </a:p>
          <a:p>
            <a:pPr marL="342900" marR="0" lvl="0" indent="-342900" algn="l" rtl="0">
              <a:lnSpc>
                <a:spcPct val="107000"/>
              </a:lnSpc>
              <a:spcBef>
                <a:spcPts val="800"/>
              </a:spcBef>
              <a:spcAft>
                <a:spcPts val="0"/>
              </a:spcAft>
              <a:buClr>
                <a:srgbClr val="44546A"/>
              </a:buClr>
              <a:buSzPts val="1000"/>
              <a:buFont typeface="Noto Sans Symbols"/>
              <a:buChar char="∙"/>
            </a:pPr>
            <a:r>
              <a:rPr lang="en-US" sz="1900">
                <a:solidFill>
                  <a:srgbClr val="44546A"/>
                </a:solidFill>
                <a:latin typeface="Kumbh Sans"/>
                <a:ea typeface="Kumbh Sans"/>
                <a:cs typeface="Kumbh Sans"/>
                <a:sym typeface="Kumbh Sans"/>
              </a:rPr>
              <a:t>S’appuyer sur des grands événements porteurs, l’actualité, la météo</a:t>
            </a:r>
            <a:endParaRPr>
              <a:solidFill>
                <a:srgbClr val="44546A"/>
              </a:solidFill>
            </a:endParaRPr>
          </a:p>
          <a:p>
            <a:pPr marL="0" marR="0" lvl="0" indent="0" algn="l" rtl="0">
              <a:spcBef>
                <a:spcPts val="800"/>
              </a:spcBef>
              <a:spcAft>
                <a:spcPts val="0"/>
              </a:spcAft>
              <a:buNone/>
            </a:pPr>
            <a:endParaRPr sz="1050">
              <a:solidFill>
                <a:srgbClr val="44546A"/>
              </a:solidFill>
              <a:latin typeface="Kumbh Sans"/>
              <a:ea typeface="Kumbh Sans"/>
              <a:cs typeface="Kumbh Sans"/>
              <a:sym typeface="Kumbh Sans"/>
            </a:endParaRPr>
          </a:p>
          <a:p>
            <a:pPr marL="342900" marR="0" lvl="0" indent="-342900" algn="l" rtl="0">
              <a:lnSpc>
                <a:spcPct val="107000"/>
              </a:lnSpc>
              <a:spcBef>
                <a:spcPts val="0"/>
              </a:spcBef>
              <a:spcAft>
                <a:spcPts val="0"/>
              </a:spcAft>
              <a:buClr>
                <a:srgbClr val="44546A"/>
              </a:buClr>
              <a:buSzPts val="1000"/>
              <a:buFont typeface="Noto Sans Symbols"/>
              <a:buChar char="∙"/>
            </a:pPr>
            <a:r>
              <a:rPr lang="en-US" sz="1900">
                <a:solidFill>
                  <a:srgbClr val="44546A"/>
                </a:solidFill>
                <a:latin typeface="Kumbh Sans"/>
                <a:ea typeface="Kumbh Sans"/>
                <a:cs typeface="Kumbh Sans"/>
                <a:sym typeface="Kumbh Sans"/>
              </a:rPr>
              <a:t>Hashtags </a:t>
            </a:r>
            <a:endParaRPr>
              <a:solidFill>
                <a:srgbClr val="44546A"/>
              </a:solidFill>
            </a:endParaRPr>
          </a:p>
          <a:p>
            <a:pPr marL="0" marR="0" lvl="0" indent="0" algn="l" rtl="0">
              <a:spcBef>
                <a:spcPts val="800"/>
              </a:spcBef>
              <a:spcAft>
                <a:spcPts val="0"/>
              </a:spcAft>
              <a:buNone/>
            </a:pPr>
            <a:endParaRPr sz="1100">
              <a:solidFill>
                <a:srgbClr val="44546A"/>
              </a:solidFill>
              <a:latin typeface="Kumbh Sans"/>
              <a:ea typeface="Kumbh Sans"/>
              <a:cs typeface="Kumbh Sans"/>
              <a:sym typeface="Kumbh Sans"/>
            </a:endParaRPr>
          </a:p>
          <a:p>
            <a:pPr marL="342900" marR="0" lvl="0" indent="-342900" algn="l" rtl="0">
              <a:spcBef>
                <a:spcPts val="0"/>
              </a:spcBef>
              <a:spcAft>
                <a:spcPts val="0"/>
              </a:spcAft>
              <a:buClr>
                <a:srgbClr val="44546A"/>
              </a:buClr>
              <a:buSzPts val="1000"/>
              <a:buFont typeface="Noto Sans Symbols"/>
              <a:buChar char="∙"/>
            </a:pPr>
            <a:r>
              <a:rPr lang="en-US" sz="1900">
                <a:solidFill>
                  <a:srgbClr val="44546A"/>
                </a:solidFill>
                <a:latin typeface="Kumbh Sans"/>
                <a:ea typeface="Kumbh Sans"/>
                <a:cs typeface="Kumbh Sans"/>
                <a:sym typeface="Kumbh Sans"/>
              </a:rPr>
              <a:t>la</a:t>
            </a:r>
            <a:r>
              <a:rPr lang="en-US" sz="1900" b="1">
                <a:solidFill>
                  <a:srgbClr val="44546A"/>
                </a:solidFill>
                <a:latin typeface="Kumbh Sans"/>
                <a:ea typeface="Kumbh Sans"/>
                <a:cs typeface="Kumbh Sans"/>
                <a:sym typeface="Kumbh Sans"/>
              </a:rPr>
              <a:t> régularité</a:t>
            </a:r>
            <a:r>
              <a:rPr lang="en-US" sz="1900">
                <a:solidFill>
                  <a:srgbClr val="44546A"/>
                </a:solidFill>
                <a:latin typeface="Kumbh Sans"/>
                <a:ea typeface="Kumbh Sans"/>
                <a:cs typeface="Kumbh Sans"/>
                <a:sym typeface="Kumbh Sans"/>
              </a:rPr>
              <a:t> est primordiale</a:t>
            </a:r>
            <a:endParaRPr>
              <a:solidFill>
                <a:srgbClr val="44546A"/>
              </a:solidFill>
            </a:endParaRPr>
          </a:p>
          <a:p>
            <a:pPr marL="0" marR="0" lvl="0" indent="0" algn="l" rtl="0">
              <a:spcBef>
                <a:spcPts val="0"/>
              </a:spcBef>
              <a:spcAft>
                <a:spcPts val="0"/>
              </a:spcAft>
              <a:buNone/>
            </a:pPr>
            <a:endParaRPr sz="1900">
              <a:solidFill>
                <a:srgbClr val="44546A"/>
              </a:solidFill>
              <a:latin typeface="Kumbh Sans"/>
              <a:ea typeface="Kumbh Sans"/>
              <a:cs typeface="Kumbh Sans"/>
              <a:sym typeface="Kumbh Sans"/>
            </a:endParaRPr>
          </a:p>
          <a:p>
            <a:pPr marL="342900" marR="0" lvl="0" indent="-342900" algn="l" rtl="0">
              <a:lnSpc>
                <a:spcPct val="107000"/>
              </a:lnSpc>
              <a:spcBef>
                <a:spcPts val="0"/>
              </a:spcBef>
              <a:spcAft>
                <a:spcPts val="0"/>
              </a:spcAft>
              <a:buClr>
                <a:srgbClr val="44546A"/>
              </a:buClr>
              <a:buSzPts val="1000"/>
              <a:buFont typeface="Noto Sans Symbols"/>
              <a:buChar char="∙"/>
            </a:pPr>
            <a:r>
              <a:rPr lang="en-US" sz="1900">
                <a:solidFill>
                  <a:srgbClr val="44546A"/>
                </a:solidFill>
                <a:latin typeface="Kumbh Sans"/>
                <a:ea typeface="Kumbh Sans"/>
                <a:cs typeface="Kumbh Sans"/>
                <a:sym typeface="Kumbh Sans"/>
              </a:rPr>
              <a:t>Pour avoir une chance de </a:t>
            </a:r>
            <a:r>
              <a:rPr lang="en-US" sz="1900" i="1">
                <a:solidFill>
                  <a:srgbClr val="44546A"/>
                </a:solidFill>
                <a:latin typeface="Kumbh Sans"/>
                <a:ea typeface="Kumbh Sans"/>
                <a:cs typeface="Kumbh Sans"/>
                <a:sym typeface="Kumbh Sans"/>
              </a:rPr>
              <a:t>percer</a:t>
            </a:r>
            <a:r>
              <a:rPr lang="en-US" sz="1900">
                <a:solidFill>
                  <a:srgbClr val="44546A"/>
                </a:solidFill>
                <a:latin typeface="Kumbh Sans"/>
                <a:ea typeface="Kumbh Sans"/>
                <a:cs typeface="Kumbh Sans"/>
                <a:sym typeface="Kumbh Sans"/>
              </a:rPr>
              <a:t> sur ce réseau social et maximiser les chances de viralité du contenu produit, il vous faudra être </a:t>
            </a:r>
            <a:r>
              <a:rPr lang="en-US" sz="1900" b="1">
                <a:solidFill>
                  <a:srgbClr val="44546A"/>
                </a:solidFill>
                <a:latin typeface="Kumbh Sans"/>
                <a:ea typeface="Kumbh Sans"/>
                <a:cs typeface="Kumbh Sans"/>
                <a:sym typeface="Kumbh Sans"/>
              </a:rPr>
              <a:t>impliqué(e) et réactif(ive).</a:t>
            </a:r>
            <a:endParaRPr sz="1900" b="1">
              <a:solidFill>
                <a:srgbClr val="44546A"/>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22a7d714d95_0_857"/>
          <p:cNvSpPr txBox="1">
            <a:spLocks noGrp="1"/>
          </p:cNvSpPr>
          <p:nvPr>
            <p:ph type="title"/>
          </p:nvPr>
        </p:nvSpPr>
        <p:spPr>
          <a:xfrm>
            <a:off x="365760" y="292947"/>
            <a:ext cx="6583800" cy="121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546A"/>
              </a:buClr>
              <a:buSzPts val="4400"/>
              <a:buFont typeface="Kumbh Sans"/>
              <a:buNone/>
            </a:pPr>
            <a:r>
              <a:rPr lang="en-US" b="1">
                <a:solidFill>
                  <a:srgbClr val="44546A"/>
                </a:solidFill>
                <a:latin typeface="Kumbh Sans"/>
                <a:ea typeface="Kumbh Sans"/>
                <a:cs typeface="Kumbh Sans"/>
                <a:sym typeface="Kumbh Sans"/>
              </a:rPr>
              <a:t>Quels</a:t>
            </a:r>
            <a:r>
              <a:rPr lang="en-US" b="1">
                <a:solidFill>
                  <a:schemeClr val="dk2"/>
                </a:solidFill>
                <a:latin typeface="Kumbh Sans"/>
                <a:ea typeface="Kumbh Sans"/>
                <a:cs typeface="Kumbh Sans"/>
                <a:sym typeface="Kumbh Sans"/>
              </a:rPr>
              <a:t> outils ?</a:t>
            </a:r>
            <a:endParaRPr/>
          </a:p>
        </p:txBody>
      </p:sp>
      <p:sp>
        <p:nvSpPr>
          <p:cNvPr id="703" name="Google Shape;703;g22a7d714d95_0_857"/>
          <p:cNvSpPr/>
          <p:nvPr/>
        </p:nvSpPr>
        <p:spPr>
          <a:xfrm>
            <a:off x="8683850" y="482436"/>
            <a:ext cx="259800" cy="314700"/>
          </a:xfrm>
          <a:prstGeom prst="ellipse">
            <a:avLst/>
          </a:prstGeom>
          <a:solidFill>
            <a:srgbClr val="F0CC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4" name="Google Shape;704;g22a7d714d95_0_857"/>
          <p:cNvSpPr/>
          <p:nvPr/>
        </p:nvSpPr>
        <p:spPr>
          <a:xfrm>
            <a:off x="8967019" y="482436"/>
            <a:ext cx="259800" cy="314700"/>
          </a:xfrm>
          <a:prstGeom prst="ellipse">
            <a:avLst/>
          </a:prstGeom>
          <a:solidFill>
            <a:srgbClr val="00A2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5" name="Google Shape;705;g22a7d714d95_0_857"/>
          <p:cNvSpPr/>
          <p:nvPr/>
        </p:nvSpPr>
        <p:spPr>
          <a:xfrm>
            <a:off x="9258054" y="482436"/>
            <a:ext cx="259800" cy="314700"/>
          </a:xfrm>
          <a:prstGeom prst="ellipse">
            <a:avLst/>
          </a:prstGeom>
          <a:solidFill>
            <a:srgbClr val="ABD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6" name="Google Shape;706;g22a7d714d95_0_857"/>
          <p:cNvSpPr/>
          <p:nvPr/>
        </p:nvSpPr>
        <p:spPr>
          <a:xfrm>
            <a:off x="8392816" y="482436"/>
            <a:ext cx="259800" cy="314700"/>
          </a:xfrm>
          <a:prstGeom prst="ellipse">
            <a:avLst/>
          </a:prstGeom>
          <a:solidFill>
            <a:srgbClr val="E94C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7" name="Google Shape;707;g22a7d714d95_0_857"/>
          <p:cNvSpPr txBox="1">
            <a:spLocks noGrp="1"/>
          </p:cNvSpPr>
          <p:nvPr>
            <p:ph type="body" idx="1"/>
          </p:nvPr>
        </p:nvSpPr>
        <p:spPr>
          <a:xfrm>
            <a:off x="365750" y="1706875"/>
            <a:ext cx="8671200" cy="4827900"/>
          </a:xfrm>
          <a:prstGeom prst="rect">
            <a:avLst/>
          </a:prstGeom>
          <a:noFill/>
          <a:ln>
            <a:noFill/>
          </a:ln>
        </p:spPr>
        <p:txBody>
          <a:bodyPr spcFirstLastPara="1" wrap="square" lIns="91425" tIns="45700" rIns="91425" bIns="45700" anchor="t" anchorCtr="0">
            <a:normAutofit/>
          </a:bodyPr>
          <a:lstStyle/>
          <a:p>
            <a:pPr marL="342900" lvl="0" indent="-431800" algn="l" rtl="0">
              <a:lnSpc>
                <a:spcPct val="90000"/>
              </a:lnSpc>
              <a:spcBef>
                <a:spcPts val="0"/>
              </a:spcBef>
              <a:spcAft>
                <a:spcPts val="0"/>
              </a:spcAft>
              <a:buClr>
                <a:srgbClr val="44546A"/>
              </a:buClr>
              <a:buSzPts val="3200"/>
              <a:buFont typeface="Kumbh Sans"/>
              <a:buChar char="•"/>
            </a:pPr>
            <a:r>
              <a:rPr lang="en-US" sz="3200">
                <a:solidFill>
                  <a:srgbClr val="44546A"/>
                </a:solidFill>
                <a:latin typeface="Kumbh Sans"/>
                <a:ea typeface="Kumbh Sans"/>
                <a:cs typeface="Kumbh Sans"/>
                <a:sym typeface="Kumbh Sans"/>
              </a:rPr>
              <a:t>Pas besoin d’avoir des logiciels de montage onéreux et trop techniques pour créer des vidéos originales et créatives.</a:t>
            </a:r>
            <a:endParaRPr sz="3200">
              <a:solidFill>
                <a:srgbClr val="44546A"/>
              </a:solidFill>
              <a:latin typeface="Kumbh Sans"/>
              <a:ea typeface="Kumbh Sans"/>
              <a:cs typeface="Kumbh Sans"/>
              <a:sym typeface="Kumbh Sans"/>
            </a:endParaRPr>
          </a:p>
          <a:p>
            <a:pPr marL="342900" lvl="0" indent="0" algn="l" rtl="0">
              <a:lnSpc>
                <a:spcPct val="90000"/>
              </a:lnSpc>
              <a:spcBef>
                <a:spcPts val="0"/>
              </a:spcBef>
              <a:spcAft>
                <a:spcPts val="0"/>
              </a:spcAft>
              <a:buNone/>
            </a:pPr>
            <a:endParaRPr>
              <a:solidFill>
                <a:srgbClr val="44546A"/>
              </a:solidFill>
              <a:latin typeface="Kumbh Sans"/>
              <a:ea typeface="Kumbh Sans"/>
              <a:cs typeface="Kumbh Sans"/>
              <a:sym typeface="Kumbh Sans"/>
            </a:endParaRPr>
          </a:p>
          <a:p>
            <a:pPr marL="342900" lvl="0" indent="-431800" algn="l" rtl="0">
              <a:lnSpc>
                <a:spcPct val="90000"/>
              </a:lnSpc>
              <a:spcBef>
                <a:spcPts val="0"/>
              </a:spcBef>
              <a:spcAft>
                <a:spcPts val="0"/>
              </a:spcAft>
              <a:buClr>
                <a:srgbClr val="44546A"/>
              </a:buClr>
              <a:buSzPts val="3200"/>
              <a:buFont typeface="Kumbh Sans"/>
              <a:buChar char="•"/>
            </a:pPr>
            <a:r>
              <a:rPr lang="en-US" sz="3200">
                <a:solidFill>
                  <a:srgbClr val="44546A"/>
                </a:solidFill>
                <a:latin typeface="Kumbh Sans"/>
                <a:ea typeface="Kumbh Sans"/>
                <a:cs typeface="Kumbh Sans"/>
                <a:sym typeface="Kumbh Sans"/>
              </a:rPr>
              <a:t>Le montage peut se faire directement via Tik Tok.</a:t>
            </a:r>
            <a:endParaRPr sz="3200">
              <a:solidFill>
                <a:srgbClr val="44546A"/>
              </a:solidFill>
              <a:latin typeface="Kumbh Sans"/>
              <a:ea typeface="Kumbh Sans"/>
              <a:cs typeface="Kumbh Sans"/>
              <a:sym typeface="Kumbh Sans"/>
            </a:endParaRPr>
          </a:p>
          <a:p>
            <a:pPr marL="342900" lvl="0" indent="0" algn="l" rtl="0">
              <a:lnSpc>
                <a:spcPct val="90000"/>
              </a:lnSpc>
              <a:spcBef>
                <a:spcPts val="0"/>
              </a:spcBef>
              <a:spcAft>
                <a:spcPts val="0"/>
              </a:spcAft>
              <a:buNone/>
            </a:pPr>
            <a:endParaRPr>
              <a:solidFill>
                <a:srgbClr val="44546A"/>
              </a:solidFill>
              <a:latin typeface="Kumbh Sans"/>
              <a:ea typeface="Kumbh Sans"/>
              <a:cs typeface="Kumbh Sans"/>
              <a:sym typeface="Kumbh Sans"/>
            </a:endParaRPr>
          </a:p>
          <a:p>
            <a:pPr marL="342900" lvl="0" indent="-431800" algn="l" rtl="0">
              <a:lnSpc>
                <a:spcPct val="90000"/>
              </a:lnSpc>
              <a:spcBef>
                <a:spcPts val="0"/>
              </a:spcBef>
              <a:spcAft>
                <a:spcPts val="0"/>
              </a:spcAft>
              <a:buClr>
                <a:srgbClr val="44546A"/>
              </a:buClr>
              <a:buSzPts val="3200"/>
              <a:buFont typeface="Kumbh Sans"/>
              <a:buChar char="•"/>
            </a:pPr>
            <a:r>
              <a:rPr lang="en-US" sz="3200">
                <a:solidFill>
                  <a:srgbClr val="44546A"/>
                </a:solidFill>
                <a:latin typeface="Kumbh Sans"/>
                <a:ea typeface="Kumbh Sans"/>
                <a:cs typeface="Kumbh Sans"/>
                <a:sym typeface="Kumbh Sans"/>
              </a:rPr>
              <a:t>Il existe aussi</a:t>
            </a:r>
            <a:endParaRPr>
              <a:solidFill>
                <a:srgbClr val="44546A"/>
              </a:solidFill>
              <a:latin typeface="Kumbh Sans"/>
              <a:ea typeface="Kumbh Sans"/>
              <a:cs typeface="Kumbh Sans"/>
              <a:sym typeface="Kumbh Sans"/>
            </a:endParaRPr>
          </a:p>
        </p:txBody>
      </p:sp>
      <p:pic>
        <p:nvPicPr>
          <p:cNvPr id="708" name="Google Shape;708;g22a7d714d95_0_857"/>
          <p:cNvPicPr preferRelativeResize="0"/>
          <p:nvPr/>
        </p:nvPicPr>
        <p:blipFill rotWithShape="1">
          <a:blip r:embed="rId3">
            <a:alphaModFix/>
          </a:blip>
          <a:srcRect/>
          <a:stretch/>
        </p:blipFill>
        <p:spPr>
          <a:xfrm>
            <a:off x="3295774" y="4268047"/>
            <a:ext cx="1437286" cy="1437286"/>
          </a:xfrm>
          <a:prstGeom prst="rect">
            <a:avLst/>
          </a:prstGeom>
          <a:noFill/>
          <a:ln>
            <a:noFill/>
          </a:ln>
        </p:spPr>
      </p:pic>
      <p:pic>
        <p:nvPicPr>
          <p:cNvPr id="709" name="Google Shape;709;g22a7d714d95_0_857" descr="Une image contenant outil&#10;&#10;Description générée automatiquement"/>
          <p:cNvPicPr preferRelativeResize="0"/>
          <p:nvPr/>
        </p:nvPicPr>
        <p:blipFill rotWithShape="1">
          <a:blip r:embed="rId4">
            <a:alphaModFix/>
          </a:blip>
          <a:srcRect l="5021" t="4341" r="7181" b="10203"/>
          <a:stretch/>
        </p:blipFill>
        <p:spPr>
          <a:xfrm>
            <a:off x="4876800" y="4130255"/>
            <a:ext cx="2821667" cy="205417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g22a7d714d95_0_868"/>
          <p:cNvSpPr txBox="1">
            <a:spLocks noGrp="1"/>
          </p:cNvSpPr>
          <p:nvPr>
            <p:ph type="title"/>
          </p:nvPr>
        </p:nvSpPr>
        <p:spPr>
          <a:xfrm>
            <a:off x="365760" y="292947"/>
            <a:ext cx="6583800" cy="121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546A"/>
              </a:buClr>
              <a:buSzPts val="4400"/>
              <a:buFont typeface="Kumbh Sans"/>
              <a:buNone/>
            </a:pPr>
            <a:r>
              <a:rPr lang="en-US" b="1">
                <a:solidFill>
                  <a:srgbClr val="44546A"/>
                </a:solidFill>
                <a:latin typeface="Kumbh Sans"/>
                <a:ea typeface="Kumbh Sans"/>
                <a:cs typeface="Kumbh Sans"/>
                <a:sym typeface="Kumbh Sans"/>
              </a:rPr>
              <a:t>Autres pistes</a:t>
            </a:r>
            <a:endParaRPr b="1">
              <a:solidFill>
                <a:schemeClr val="dk2"/>
              </a:solidFill>
              <a:latin typeface="Kumbh Sans"/>
              <a:ea typeface="Kumbh Sans"/>
              <a:cs typeface="Kumbh Sans"/>
              <a:sym typeface="Kumbh Sans"/>
            </a:endParaRPr>
          </a:p>
        </p:txBody>
      </p:sp>
      <p:sp>
        <p:nvSpPr>
          <p:cNvPr id="715" name="Google Shape;715;g22a7d714d95_0_868"/>
          <p:cNvSpPr/>
          <p:nvPr/>
        </p:nvSpPr>
        <p:spPr>
          <a:xfrm>
            <a:off x="8683850" y="482436"/>
            <a:ext cx="259800" cy="314700"/>
          </a:xfrm>
          <a:prstGeom prst="ellipse">
            <a:avLst/>
          </a:prstGeom>
          <a:solidFill>
            <a:srgbClr val="F0CC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6" name="Google Shape;716;g22a7d714d95_0_868"/>
          <p:cNvSpPr/>
          <p:nvPr/>
        </p:nvSpPr>
        <p:spPr>
          <a:xfrm>
            <a:off x="8967019" y="482436"/>
            <a:ext cx="259800" cy="314700"/>
          </a:xfrm>
          <a:prstGeom prst="ellipse">
            <a:avLst/>
          </a:prstGeom>
          <a:solidFill>
            <a:srgbClr val="00A2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7" name="Google Shape;717;g22a7d714d95_0_868"/>
          <p:cNvSpPr/>
          <p:nvPr/>
        </p:nvSpPr>
        <p:spPr>
          <a:xfrm>
            <a:off x="9258054" y="482436"/>
            <a:ext cx="259800" cy="314700"/>
          </a:xfrm>
          <a:prstGeom prst="ellipse">
            <a:avLst/>
          </a:prstGeom>
          <a:solidFill>
            <a:srgbClr val="ABD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8" name="Google Shape;718;g22a7d714d95_0_868"/>
          <p:cNvSpPr/>
          <p:nvPr/>
        </p:nvSpPr>
        <p:spPr>
          <a:xfrm>
            <a:off x="8392816" y="482436"/>
            <a:ext cx="259800" cy="314700"/>
          </a:xfrm>
          <a:prstGeom prst="ellipse">
            <a:avLst/>
          </a:prstGeom>
          <a:solidFill>
            <a:srgbClr val="E94C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9" name="Google Shape;719;g22a7d714d95_0_868"/>
          <p:cNvSpPr txBox="1">
            <a:spLocks noGrp="1"/>
          </p:cNvSpPr>
          <p:nvPr>
            <p:ph type="body" idx="1"/>
          </p:nvPr>
        </p:nvSpPr>
        <p:spPr>
          <a:xfrm>
            <a:off x="670560" y="2093258"/>
            <a:ext cx="5787300" cy="4641300"/>
          </a:xfrm>
          <a:prstGeom prst="rect">
            <a:avLst/>
          </a:prstGeom>
          <a:noFill/>
          <a:ln>
            <a:noFill/>
          </a:ln>
        </p:spPr>
        <p:txBody>
          <a:bodyPr spcFirstLastPara="1" wrap="square" lIns="91425" tIns="45700" rIns="91425" bIns="45700" anchor="t" anchorCtr="0">
            <a:normAutofit/>
          </a:bodyPr>
          <a:lstStyle/>
          <a:p>
            <a:pPr marL="342900" lvl="0" indent="-317500" algn="l" rtl="0">
              <a:lnSpc>
                <a:spcPct val="80000"/>
              </a:lnSpc>
              <a:spcBef>
                <a:spcPts val="0"/>
              </a:spcBef>
              <a:spcAft>
                <a:spcPts val="0"/>
              </a:spcAft>
              <a:buClr>
                <a:srgbClr val="44546A"/>
              </a:buClr>
              <a:buSzPts val="2400"/>
              <a:buFont typeface="Noto Sans Symbols"/>
              <a:buChar char="∙"/>
            </a:pPr>
            <a:r>
              <a:rPr lang="en-US" sz="2800">
                <a:solidFill>
                  <a:srgbClr val="44546A"/>
                </a:solidFill>
                <a:latin typeface="Kumbh Sans"/>
                <a:ea typeface="Kumbh Sans"/>
                <a:cs typeface="Kumbh Sans"/>
                <a:sym typeface="Kumbh Sans"/>
              </a:rPr>
              <a:t>Travailler avec les influenceurs</a:t>
            </a:r>
            <a:endParaRPr sz="2800"/>
          </a:p>
          <a:p>
            <a:pPr marL="0" lvl="0" indent="0" algn="l" rtl="0">
              <a:lnSpc>
                <a:spcPct val="80000"/>
              </a:lnSpc>
              <a:spcBef>
                <a:spcPts val="1000"/>
              </a:spcBef>
              <a:spcAft>
                <a:spcPts val="0"/>
              </a:spcAft>
              <a:buClr>
                <a:schemeClr val="dk1"/>
              </a:buClr>
              <a:buSzPts val="2800"/>
              <a:buNone/>
            </a:pPr>
            <a:endParaRPr sz="2800">
              <a:solidFill>
                <a:srgbClr val="44546A"/>
              </a:solidFill>
              <a:latin typeface="Kumbh Sans"/>
              <a:ea typeface="Kumbh Sans"/>
              <a:cs typeface="Kumbh Sans"/>
              <a:sym typeface="Kumbh Sans"/>
            </a:endParaRPr>
          </a:p>
          <a:p>
            <a:pPr marL="342900" lvl="0" indent="-317500" algn="l" rtl="0">
              <a:lnSpc>
                <a:spcPct val="80000"/>
              </a:lnSpc>
              <a:spcBef>
                <a:spcPts val="1000"/>
              </a:spcBef>
              <a:spcAft>
                <a:spcPts val="0"/>
              </a:spcAft>
              <a:buClr>
                <a:srgbClr val="44546A"/>
              </a:buClr>
              <a:buSzPts val="2400"/>
              <a:buFont typeface="Noto Sans Symbols"/>
              <a:buChar char="∙"/>
            </a:pPr>
            <a:r>
              <a:rPr lang="en-US" sz="2800">
                <a:solidFill>
                  <a:srgbClr val="44546A"/>
                </a:solidFill>
                <a:latin typeface="Kumbh Sans"/>
                <a:ea typeface="Kumbh Sans"/>
                <a:cs typeface="Kumbh Sans"/>
                <a:sym typeface="Kumbh Sans"/>
              </a:rPr>
              <a:t>Faire des campagnes publicitaires ciblées</a:t>
            </a:r>
            <a:endParaRPr sz="2800"/>
          </a:p>
          <a:p>
            <a:pPr marL="0" lvl="0" indent="0" algn="l" rtl="0">
              <a:lnSpc>
                <a:spcPct val="80000"/>
              </a:lnSpc>
              <a:spcBef>
                <a:spcPts val="1000"/>
              </a:spcBef>
              <a:spcAft>
                <a:spcPts val="0"/>
              </a:spcAft>
              <a:buClr>
                <a:schemeClr val="dk1"/>
              </a:buClr>
              <a:buSzPts val="2800"/>
              <a:buNone/>
            </a:pPr>
            <a:endParaRPr sz="2800">
              <a:solidFill>
                <a:srgbClr val="44546A"/>
              </a:solidFill>
              <a:latin typeface="Kumbh Sans"/>
              <a:ea typeface="Kumbh Sans"/>
              <a:cs typeface="Kumbh Sans"/>
              <a:sym typeface="Kumbh Sans"/>
            </a:endParaRPr>
          </a:p>
          <a:p>
            <a:pPr marL="342900" lvl="0" indent="-317500" algn="l" rtl="0">
              <a:lnSpc>
                <a:spcPct val="80000"/>
              </a:lnSpc>
              <a:spcBef>
                <a:spcPts val="1000"/>
              </a:spcBef>
              <a:spcAft>
                <a:spcPts val="0"/>
              </a:spcAft>
              <a:buClr>
                <a:srgbClr val="44546A"/>
              </a:buClr>
              <a:buSzPts val="2400"/>
              <a:buFont typeface="Noto Sans Symbols"/>
              <a:buChar char="∙"/>
            </a:pPr>
            <a:r>
              <a:rPr lang="en-US" sz="2800">
                <a:solidFill>
                  <a:srgbClr val="44546A"/>
                </a:solidFill>
                <a:latin typeface="Kumbh Sans"/>
                <a:ea typeface="Kumbh Sans"/>
                <a:cs typeface="Kumbh Sans"/>
                <a:sym typeface="Kumbh Sans"/>
              </a:rPr>
              <a:t>Ne pas négliger Instagram : la riposte d’Instagram, avec ses Reels, a aussi porté ses fruits !</a:t>
            </a:r>
            <a:endParaRPr sz="2800"/>
          </a:p>
        </p:txBody>
      </p:sp>
      <p:pic>
        <p:nvPicPr>
          <p:cNvPr id="720" name="Google Shape;720;g22a7d714d95_0_868"/>
          <p:cNvPicPr preferRelativeResize="0"/>
          <p:nvPr/>
        </p:nvPicPr>
        <p:blipFill rotWithShape="1">
          <a:blip r:embed="rId3">
            <a:alphaModFix/>
          </a:blip>
          <a:srcRect l="24998" t="14051" r="26935" b="6381"/>
          <a:stretch/>
        </p:blipFill>
        <p:spPr>
          <a:xfrm>
            <a:off x="6457850" y="2458008"/>
            <a:ext cx="3123900" cy="285926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22a7d714d95_0_878"/>
          <p:cNvSpPr txBox="1">
            <a:spLocks noGrp="1"/>
          </p:cNvSpPr>
          <p:nvPr>
            <p:ph type="title"/>
          </p:nvPr>
        </p:nvSpPr>
        <p:spPr>
          <a:xfrm>
            <a:off x="823907" y="1270420"/>
            <a:ext cx="7952400" cy="14142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244463"/>
              </a:buClr>
              <a:buSzPct val="100000"/>
              <a:buFont typeface="Kumbh Sans"/>
              <a:buNone/>
            </a:pPr>
            <a:r>
              <a:rPr lang="en-US" sz="8000">
                <a:solidFill>
                  <a:srgbClr val="244463"/>
                </a:solidFill>
                <a:latin typeface="Kumbh Sans"/>
                <a:ea typeface="Kumbh Sans"/>
                <a:cs typeface="Kumbh Sans"/>
                <a:sym typeface="Kumbh Sans"/>
              </a:rPr>
              <a:t>Merci pour </a:t>
            </a:r>
            <a:br>
              <a:rPr lang="en-US" sz="8000">
                <a:solidFill>
                  <a:srgbClr val="244463"/>
                </a:solidFill>
                <a:latin typeface="Kumbh Sans"/>
                <a:ea typeface="Kumbh Sans"/>
                <a:cs typeface="Kumbh Sans"/>
                <a:sym typeface="Kumbh Sans"/>
              </a:rPr>
            </a:br>
            <a:r>
              <a:rPr lang="en-US" sz="8000">
                <a:solidFill>
                  <a:srgbClr val="244463"/>
                </a:solidFill>
                <a:latin typeface="Kumbh Sans"/>
                <a:ea typeface="Kumbh Sans"/>
                <a:cs typeface="Kumbh Sans"/>
                <a:sym typeface="Kumbh Sans"/>
              </a:rPr>
              <a:t>votre attention</a:t>
            </a:r>
            <a:br>
              <a:rPr lang="en-US" sz="8000">
                <a:solidFill>
                  <a:srgbClr val="244463"/>
                </a:solidFill>
                <a:latin typeface="Kumbh Sans"/>
                <a:ea typeface="Kumbh Sans"/>
                <a:cs typeface="Kumbh Sans"/>
                <a:sym typeface="Kumbh Sans"/>
              </a:rPr>
            </a:br>
            <a:br>
              <a:rPr lang="en-US" sz="4000">
                <a:solidFill>
                  <a:srgbClr val="244463"/>
                </a:solidFill>
                <a:latin typeface="Kumbh Sans"/>
                <a:ea typeface="Kumbh Sans"/>
                <a:cs typeface="Kumbh Sans"/>
                <a:sym typeface="Kumbh Sans"/>
              </a:rPr>
            </a:br>
            <a:r>
              <a:rPr lang="en-US" sz="5300">
                <a:solidFill>
                  <a:srgbClr val="00A2C0"/>
                </a:solidFill>
                <a:latin typeface="Kumbh Sans"/>
                <a:ea typeface="Kumbh Sans"/>
                <a:cs typeface="Kumbh Sans"/>
                <a:sym typeface="Kumbh Sans"/>
              </a:rPr>
              <a:t>Des</a:t>
            </a:r>
            <a:r>
              <a:rPr lang="en-US" sz="8000">
                <a:solidFill>
                  <a:srgbClr val="00A2C0"/>
                </a:solidFill>
                <a:latin typeface="Kumbh Sans"/>
                <a:ea typeface="Kumbh Sans"/>
                <a:cs typeface="Kumbh Sans"/>
                <a:sym typeface="Kumbh Sans"/>
              </a:rPr>
              <a:t> </a:t>
            </a:r>
            <a:r>
              <a:rPr lang="en-US" sz="5300">
                <a:solidFill>
                  <a:srgbClr val="00A2C0"/>
                </a:solidFill>
                <a:latin typeface="Kumbh Sans"/>
                <a:ea typeface="Kumbh Sans"/>
                <a:cs typeface="Kumbh Sans"/>
                <a:sym typeface="Kumbh Sans"/>
              </a:rPr>
              <a:t>questions</a:t>
            </a:r>
            <a:r>
              <a:rPr lang="en-US" sz="8000">
                <a:solidFill>
                  <a:srgbClr val="00A2C0"/>
                </a:solidFill>
                <a:latin typeface="Kumbh Sans"/>
                <a:ea typeface="Kumbh Sans"/>
                <a:cs typeface="Kumbh Sans"/>
                <a:sym typeface="Kumbh Sans"/>
              </a:rPr>
              <a:t> ?</a:t>
            </a:r>
            <a:endParaRPr/>
          </a:p>
        </p:txBody>
      </p:sp>
      <p:sp>
        <p:nvSpPr>
          <p:cNvPr id="726" name="Google Shape;726;g22a7d714d95_0_878"/>
          <p:cNvSpPr/>
          <p:nvPr/>
        </p:nvSpPr>
        <p:spPr>
          <a:xfrm>
            <a:off x="8683850" y="482436"/>
            <a:ext cx="259800" cy="314700"/>
          </a:xfrm>
          <a:prstGeom prst="ellipse">
            <a:avLst/>
          </a:prstGeom>
          <a:solidFill>
            <a:srgbClr val="F0CC8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7" name="Google Shape;727;g22a7d714d95_0_878"/>
          <p:cNvSpPr/>
          <p:nvPr/>
        </p:nvSpPr>
        <p:spPr>
          <a:xfrm>
            <a:off x="8967019" y="482436"/>
            <a:ext cx="259800" cy="314700"/>
          </a:xfrm>
          <a:prstGeom prst="ellipse">
            <a:avLst/>
          </a:prstGeom>
          <a:solidFill>
            <a:srgbClr val="00A2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8" name="Google Shape;728;g22a7d714d95_0_878"/>
          <p:cNvSpPr/>
          <p:nvPr/>
        </p:nvSpPr>
        <p:spPr>
          <a:xfrm>
            <a:off x="9258054" y="482436"/>
            <a:ext cx="259800" cy="314700"/>
          </a:xfrm>
          <a:prstGeom prst="ellipse">
            <a:avLst/>
          </a:prstGeom>
          <a:solidFill>
            <a:srgbClr val="ABD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9" name="Google Shape;729;g22a7d714d95_0_878"/>
          <p:cNvSpPr/>
          <p:nvPr/>
        </p:nvSpPr>
        <p:spPr>
          <a:xfrm>
            <a:off x="8392816" y="482436"/>
            <a:ext cx="259800" cy="314700"/>
          </a:xfrm>
          <a:prstGeom prst="ellipse">
            <a:avLst/>
          </a:prstGeom>
          <a:solidFill>
            <a:srgbClr val="E94C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30" name="Google Shape;730;g22a7d714d95_0_878"/>
          <p:cNvPicPr preferRelativeResize="0"/>
          <p:nvPr/>
        </p:nvPicPr>
        <p:blipFill rotWithShape="1">
          <a:blip r:embed="rId3">
            <a:alphaModFix/>
          </a:blip>
          <a:srcRect/>
          <a:stretch/>
        </p:blipFill>
        <p:spPr>
          <a:xfrm>
            <a:off x="100210" y="118092"/>
            <a:ext cx="1582057" cy="1248620"/>
          </a:xfrm>
          <a:prstGeom prst="rect">
            <a:avLst/>
          </a:prstGeom>
          <a:noFill/>
          <a:ln>
            <a:noFill/>
          </a:ln>
        </p:spPr>
      </p:pic>
      <p:sp>
        <p:nvSpPr>
          <p:cNvPr id="731" name="Google Shape;731;g22a7d714d95_0_878"/>
          <p:cNvSpPr txBox="1"/>
          <p:nvPr/>
        </p:nvSpPr>
        <p:spPr>
          <a:xfrm>
            <a:off x="553815" y="4119391"/>
            <a:ext cx="8267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244463"/>
                </a:solidFill>
                <a:latin typeface="Kumbh Sans"/>
                <a:ea typeface="Kumbh Sans"/>
                <a:cs typeface="Kumbh Sans"/>
                <a:sym typeface="Kumbh Sans"/>
              </a:rPr>
              <a:t>Cœur de Nacre tourisme</a:t>
            </a:r>
            <a:endParaRPr/>
          </a:p>
          <a:p>
            <a:pPr marL="0" marR="0" lvl="0" indent="0" algn="ctr" rtl="0">
              <a:spcBef>
                <a:spcPts val="0"/>
              </a:spcBef>
              <a:spcAft>
                <a:spcPts val="0"/>
              </a:spcAft>
              <a:buNone/>
            </a:pPr>
            <a:r>
              <a:rPr lang="en-US" sz="1800">
                <a:solidFill>
                  <a:srgbClr val="244463"/>
                </a:solidFill>
                <a:latin typeface="Kumbh Sans"/>
                <a:ea typeface="Kumbh Sans"/>
                <a:cs typeface="Kumbh Sans"/>
                <a:sym typeface="Kumbh Sans"/>
              </a:rPr>
              <a:t>www.coeurdenacretourisme.com</a:t>
            </a:r>
            <a:endParaRPr/>
          </a:p>
        </p:txBody>
      </p:sp>
      <p:pic>
        <p:nvPicPr>
          <p:cNvPr id="732" name="Google Shape;732;g22a7d714d95_0_878" descr="Afficher l’image source"/>
          <p:cNvPicPr preferRelativeResize="0"/>
          <p:nvPr/>
        </p:nvPicPr>
        <p:blipFill rotWithShape="1">
          <a:blip r:embed="rId4">
            <a:alphaModFix/>
          </a:blip>
          <a:srcRect/>
          <a:stretch/>
        </p:blipFill>
        <p:spPr>
          <a:xfrm>
            <a:off x="3562242" y="4883294"/>
            <a:ext cx="432000" cy="432000"/>
          </a:xfrm>
          <a:prstGeom prst="rect">
            <a:avLst/>
          </a:prstGeom>
          <a:noFill/>
          <a:ln>
            <a:noFill/>
          </a:ln>
        </p:spPr>
      </p:pic>
      <p:pic>
        <p:nvPicPr>
          <p:cNvPr id="733" name="Google Shape;733;g22a7d714d95_0_878"/>
          <p:cNvPicPr preferRelativeResize="0"/>
          <p:nvPr/>
        </p:nvPicPr>
        <p:blipFill rotWithShape="1">
          <a:blip r:embed="rId5">
            <a:alphaModFix/>
          </a:blip>
          <a:srcRect/>
          <a:stretch/>
        </p:blipFill>
        <p:spPr>
          <a:xfrm>
            <a:off x="4152331" y="4883294"/>
            <a:ext cx="487862" cy="432000"/>
          </a:xfrm>
          <a:prstGeom prst="rect">
            <a:avLst/>
          </a:prstGeom>
          <a:noFill/>
          <a:ln>
            <a:noFill/>
          </a:ln>
        </p:spPr>
      </p:pic>
      <p:pic>
        <p:nvPicPr>
          <p:cNvPr id="734" name="Google Shape;734;g22a7d714d95_0_878"/>
          <p:cNvPicPr preferRelativeResize="0"/>
          <p:nvPr/>
        </p:nvPicPr>
        <p:blipFill rotWithShape="1">
          <a:blip r:embed="rId6">
            <a:alphaModFix/>
          </a:blip>
          <a:srcRect/>
          <a:stretch/>
        </p:blipFill>
        <p:spPr>
          <a:xfrm>
            <a:off x="2975560" y="4808811"/>
            <a:ext cx="487862" cy="487862"/>
          </a:xfrm>
          <a:prstGeom prst="rect">
            <a:avLst/>
          </a:prstGeom>
          <a:noFill/>
          <a:ln>
            <a:noFill/>
          </a:ln>
        </p:spPr>
      </p:pic>
      <p:pic>
        <p:nvPicPr>
          <p:cNvPr id="735" name="Google Shape;735;g22a7d714d95_0_878"/>
          <p:cNvPicPr preferRelativeResize="0"/>
          <p:nvPr/>
        </p:nvPicPr>
        <p:blipFill rotWithShape="1">
          <a:blip r:embed="rId7">
            <a:alphaModFix/>
          </a:blip>
          <a:srcRect/>
          <a:stretch/>
        </p:blipFill>
        <p:spPr>
          <a:xfrm>
            <a:off x="4682178" y="4883294"/>
            <a:ext cx="432000" cy="432000"/>
          </a:xfrm>
          <a:prstGeom prst="rect">
            <a:avLst/>
          </a:prstGeom>
          <a:noFill/>
          <a:ln>
            <a:noFill/>
          </a:ln>
        </p:spPr>
      </p:pic>
      <p:pic>
        <p:nvPicPr>
          <p:cNvPr id="736" name="Google Shape;736;g22a7d714d95_0_878" descr="Une image contenant texte, signe, horloge, rouge&#10;&#10;Description générée automatiquement"/>
          <p:cNvPicPr preferRelativeResize="0"/>
          <p:nvPr/>
        </p:nvPicPr>
        <p:blipFill rotWithShape="1">
          <a:blip r:embed="rId8">
            <a:alphaModFix/>
          </a:blip>
          <a:srcRect/>
          <a:stretch/>
        </p:blipFill>
        <p:spPr>
          <a:xfrm>
            <a:off x="5114178" y="4826583"/>
            <a:ext cx="692209" cy="474533"/>
          </a:xfrm>
          <a:prstGeom prst="rect">
            <a:avLst/>
          </a:prstGeom>
          <a:noFill/>
          <a:ln>
            <a:noFill/>
          </a:ln>
        </p:spPr>
      </p:pic>
      <p:pic>
        <p:nvPicPr>
          <p:cNvPr id="737" name="Google Shape;737;g22a7d714d95_0_878"/>
          <p:cNvPicPr preferRelativeResize="0"/>
          <p:nvPr/>
        </p:nvPicPr>
        <p:blipFill rotWithShape="1">
          <a:blip r:embed="rId9">
            <a:alphaModFix/>
          </a:blip>
          <a:srcRect/>
          <a:stretch/>
        </p:blipFill>
        <p:spPr>
          <a:xfrm>
            <a:off x="5902238" y="4950044"/>
            <a:ext cx="331875" cy="331875"/>
          </a:xfrm>
          <a:prstGeom prst="rect">
            <a:avLst/>
          </a:prstGeom>
          <a:noFill/>
          <a:ln>
            <a:noFill/>
          </a:ln>
        </p:spPr>
      </p:pic>
      <p:sp>
        <p:nvSpPr>
          <p:cNvPr id="738" name="Google Shape;738;g22a7d714d95_0_878"/>
          <p:cNvSpPr txBox="1"/>
          <p:nvPr/>
        </p:nvSpPr>
        <p:spPr>
          <a:xfrm>
            <a:off x="235974" y="6006676"/>
            <a:ext cx="9391800" cy="15156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400" i="1">
                <a:solidFill>
                  <a:srgbClr val="44546A"/>
                </a:solidFill>
                <a:latin typeface="Kumbh Sans"/>
                <a:ea typeface="Kumbh Sans"/>
                <a:cs typeface="Kumbh Sans"/>
                <a:sym typeface="Kumbh Sans"/>
              </a:rPr>
              <a:t>Sources intéressantes :</a:t>
            </a:r>
            <a:endParaRPr sz="1400" i="1">
              <a:solidFill>
                <a:srgbClr val="44546A"/>
              </a:solidFill>
              <a:latin typeface="Calibri"/>
              <a:ea typeface="Calibri"/>
              <a:cs typeface="Calibri"/>
              <a:sym typeface="Calibri"/>
            </a:endParaRPr>
          </a:p>
          <a:p>
            <a:pPr marL="0" marR="0" lvl="0" indent="0" algn="l" rtl="0">
              <a:lnSpc>
                <a:spcPct val="107000"/>
              </a:lnSpc>
              <a:spcBef>
                <a:spcPts val="800"/>
              </a:spcBef>
              <a:spcAft>
                <a:spcPts val="0"/>
              </a:spcAft>
              <a:buNone/>
            </a:pPr>
            <a:r>
              <a:rPr lang="en-US" sz="900" u="sng">
                <a:solidFill>
                  <a:srgbClr val="0563C1"/>
                </a:solidFill>
                <a:latin typeface="Kumbh Sans"/>
                <a:ea typeface="Kumbh Sans"/>
                <a:cs typeface="Kumbh Sans"/>
                <a:sym typeface="Kumbh Sans"/>
              </a:rPr>
              <a:t>https://digitad.ca/guide-strategie-medias-sociaux/</a:t>
            </a:r>
            <a:r>
              <a:rPr lang="en-US" sz="900">
                <a:solidFill>
                  <a:schemeClr val="dk1"/>
                </a:solidFill>
                <a:latin typeface="Kumbh Sans"/>
                <a:ea typeface="Kumbh Sans"/>
                <a:cs typeface="Kumbh Sans"/>
                <a:sym typeface="Kumbh Sans"/>
              </a:rPr>
              <a:t> </a:t>
            </a:r>
            <a:r>
              <a:rPr lang="en-US" sz="900">
                <a:solidFill>
                  <a:schemeClr val="dk1"/>
                </a:solidFill>
                <a:latin typeface="Calibri"/>
                <a:ea typeface="Calibri"/>
                <a:cs typeface="Calibri"/>
                <a:sym typeface="Calibri"/>
              </a:rPr>
              <a:t>, </a:t>
            </a:r>
            <a:r>
              <a:rPr lang="en-US" sz="900" u="sng">
                <a:solidFill>
                  <a:srgbClr val="0563C1"/>
                </a:solidFill>
                <a:latin typeface="Kumbh Sans"/>
                <a:ea typeface="Kumbh Sans"/>
                <a:cs typeface="Kumbh Sans"/>
                <a:sym typeface="Kumbh Sans"/>
              </a:rPr>
              <a:t>https://digitad.ca/strategie-tiktok-bien-demarrer/ , </a:t>
            </a:r>
            <a:r>
              <a:rPr lang="en-US" sz="900" u="sng">
                <a:solidFill>
                  <a:srgbClr val="0563C1"/>
                </a:solidFill>
                <a:latin typeface="Kumbh Sans"/>
                <a:ea typeface="Kumbh Sans"/>
                <a:cs typeface="Kumbh Sans"/>
                <a:sym typeface="Kumbh Sans"/>
                <a:hlinkClick r:id="rId10">
                  <a:extLst>
                    <a:ext uri="{A12FA001-AC4F-418D-AE19-62706E023703}">
                      <ahyp:hlinkClr xmlns:ahyp="http://schemas.microsoft.com/office/drawing/2018/hyperlinkcolor" val="tx"/>
                    </a:ext>
                  </a:extLst>
                </a:hlinkClick>
              </a:rPr>
              <a:t>https://lempreintedigitale.com/podcast/3-raisons-de-lancer-marque-sur-tiktok/</a:t>
            </a:r>
            <a:r>
              <a:rPr lang="en-US" sz="900">
                <a:solidFill>
                  <a:schemeClr val="dk1"/>
                </a:solidFill>
                <a:latin typeface="Kumbh Sans"/>
                <a:ea typeface="Kumbh Sans"/>
                <a:cs typeface="Kumbh Sans"/>
                <a:sym typeface="Kumbh Sans"/>
              </a:rPr>
              <a:t> </a:t>
            </a:r>
            <a:r>
              <a:rPr lang="en-US" sz="900">
                <a:solidFill>
                  <a:schemeClr val="dk1"/>
                </a:solidFill>
                <a:latin typeface="Calibri"/>
                <a:ea typeface="Calibri"/>
                <a:cs typeface="Calibri"/>
                <a:sym typeface="Calibri"/>
              </a:rPr>
              <a:t> , </a:t>
            </a:r>
            <a:r>
              <a:rPr lang="en-US" sz="900" u="sng">
                <a:solidFill>
                  <a:srgbClr val="0563C1"/>
                </a:solidFill>
                <a:latin typeface="Kumbh Sans"/>
                <a:ea typeface="Kumbh Sans"/>
                <a:cs typeface="Kumbh Sans"/>
                <a:sym typeface="Kumbh Sans"/>
                <a:hlinkClick r:id="rId11">
                  <a:extLst>
                    <a:ext uri="{A12FA001-AC4F-418D-AE19-62706E023703}">
                      <ahyp:hlinkClr xmlns:ahyp="http://schemas.microsoft.com/office/drawing/2018/hyperlinkcolor" val="tx"/>
                    </a:ext>
                  </a:extLst>
                </a:hlinkClick>
              </a:rPr>
              <a:t>https://www.doofinder.com/fr/blog/tik-tok-e-commerce-strategies</a:t>
            </a:r>
            <a:r>
              <a:rPr lang="en-US" sz="900">
                <a:solidFill>
                  <a:schemeClr val="dk1"/>
                </a:solidFill>
                <a:latin typeface="Kumbh Sans"/>
                <a:ea typeface="Kumbh Sans"/>
                <a:cs typeface="Kumbh Sans"/>
                <a:sym typeface="Kumbh Sans"/>
              </a:rPr>
              <a:t> </a:t>
            </a:r>
            <a:r>
              <a:rPr lang="en-US" sz="900">
                <a:solidFill>
                  <a:schemeClr val="dk1"/>
                </a:solidFill>
                <a:latin typeface="Calibri"/>
                <a:ea typeface="Calibri"/>
                <a:cs typeface="Calibri"/>
                <a:sym typeface="Calibri"/>
              </a:rPr>
              <a:t> , </a:t>
            </a:r>
            <a:r>
              <a:rPr lang="en-US" sz="900" u="sng">
                <a:solidFill>
                  <a:srgbClr val="0563C1"/>
                </a:solidFill>
                <a:latin typeface="Kumbh Sans"/>
                <a:ea typeface="Kumbh Sans"/>
                <a:cs typeface="Kumbh Sans"/>
                <a:sym typeface="Kumbh Sans"/>
                <a:hlinkClick r:id="rId12">
                  <a:extLst>
                    <a:ext uri="{A12FA001-AC4F-418D-AE19-62706E023703}">
                      <ahyp:hlinkClr xmlns:ahyp="http://schemas.microsoft.com/office/drawing/2018/hyperlinkcolor" val="tx"/>
                    </a:ext>
                  </a:extLst>
                </a:hlinkClick>
              </a:rPr>
              <a:t>https://www.statista.com/statistics/1095186/tiktok-us-users-age/</a:t>
            </a:r>
            <a:r>
              <a:rPr lang="en-US" sz="900">
                <a:solidFill>
                  <a:schemeClr val="dk1"/>
                </a:solidFill>
                <a:latin typeface="Kumbh Sans"/>
                <a:ea typeface="Kumbh Sans"/>
                <a:cs typeface="Kumbh Sans"/>
                <a:sym typeface="Kumbh Sans"/>
              </a:rPr>
              <a:t> </a:t>
            </a:r>
            <a:r>
              <a:rPr lang="en-US" sz="900">
                <a:solidFill>
                  <a:schemeClr val="dk1"/>
                </a:solidFill>
                <a:latin typeface="Calibri"/>
                <a:ea typeface="Calibri"/>
                <a:cs typeface="Calibri"/>
                <a:sym typeface="Calibri"/>
              </a:rPr>
              <a:t> , </a:t>
            </a:r>
            <a:r>
              <a:rPr lang="en-US" sz="900" u="sng">
                <a:solidFill>
                  <a:srgbClr val="0563C1"/>
                </a:solidFill>
                <a:latin typeface="Kumbh Sans"/>
                <a:ea typeface="Kumbh Sans"/>
                <a:cs typeface="Kumbh Sans"/>
                <a:sym typeface="Kumbh Sans"/>
                <a:hlinkClick r:id="rId13">
                  <a:extLst>
                    <a:ext uri="{A12FA001-AC4F-418D-AE19-62706E023703}">
                      <ahyp:hlinkClr xmlns:ahyp="http://schemas.microsoft.com/office/drawing/2018/hyperlinkcolor" val="tx"/>
                    </a:ext>
                  </a:extLst>
                </a:hlinkClick>
              </a:rPr>
              <a:t>https://www.capital.fr/entreprises-marches/tiktok-pourquoi-les-jeunes-adorent-1390596</a:t>
            </a:r>
            <a:r>
              <a:rPr lang="en-US" sz="900" u="sng">
                <a:solidFill>
                  <a:srgbClr val="0563C1"/>
                </a:solidFill>
                <a:latin typeface="Kumbh Sans"/>
                <a:ea typeface="Kumbh Sans"/>
                <a:cs typeface="Kumbh Sans"/>
                <a:sym typeface="Kumbh Sans"/>
              </a:rPr>
              <a:t> , </a:t>
            </a:r>
            <a:r>
              <a:rPr lang="en-US" sz="900" u="sng">
                <a:solidFill>
                  <a:srgbClr val="0563C1"/>
                </a:solidFill>
                <a:latin typeface="Kumbh Sans"/>
                <a:ea typeface="Kumbh Sans"/>
                <a:cs typeface="Kumbh Sans"/>
                <a:sym typeface="Kumbh Sans"/>
                <a:hlinkClick r:id="rId14">
                  <a:extLst>
                    <a:ext uri="{A12FA001-AC4F-418D-AE19-62706E023703}">
                      <ahyp:hlinkClr xmlns:ahyp="http://schemas.microsoft.com/office/drawing/2018/hyperlinkcolor" val="tx"/>
                    </a:ext>
                  </a:extLst>
                </a:hlinkClick>
              </a:rPr>
              <a:t>https://webalia.fr/7-raisons-dutiliser-tiktok/</a:t>
            </a:r>
            <a:r>
              <a:rPr lang="en-US" sz="900">
                <a:solidFill>
                  <a:schemeClr val="dk1"/>
                </a:solidFill>
                <a:latin typeface="Kumbh Sans"/>
                <a:ea typeface="Kumbh Sans"/>
                <a:cs typeface="Kumbh Sans"/>
                <a:sym typeface="Kumbh Sans"/>
              </a:rPr>
              <a:t> </a:t>
            </a:r>
            <a:r>
              <a:rPr lang="en-US" sz="900">
                <a:solidFill>
                  <a:schemeClr val="dk1"/>
                </a:solidFill>
                <a:latin typeface="Calibri"/>
                <a:ea typeface="Calibri"/>
                <a:cs typeface="Calibri"/>
                <a:sym typeface="Calibri"/>
              </a:rPr>
              <a:t> , </a:t>
            </a:r>
            <a:r>
              <a:rPr lang="en-US" sz="900" u="sng">
                <a:solidFill>
                  <a:srgbClr val="0563C1"/>
                </a:solidFill>
                <a:latin typeface="Kumbh Sans"/>
                <a:ea typeface="Kumbh Sans"/>
                <a:cs typeface="Kumbh Sans"/>
                <a:sym typeface="Kumbh Sans"/>
                <a:hlinkClick r:id="rId15">
                  <a:extLst>
                    <a:ext uri="{A12FA001-AC4F-418D-AE19-62706E023703}">
                      <ahyp:hlinkClr xmlns:ahyp="http://schemas.microsoft.com/office/drawing/2018/hyperlinkcolor" val="tx"/>
                    </a:ext>
                  </a:extLst>
                </a:hlinkClick>
              </a:rPr>
              <a:t>https://solutions.lesechos.fr/com-marketing/c/quel-est-linteret-de-tik-tok-pour-son-entreprise-32496/</a:t>
            </a:r>
            <a:r>
              <a:rPr lang="en-US" sz="900">
                <a:solidFill>
                  <a:schemeClr val="dk1"/>
                </a:solidFill>
                <a:latin typeface="Kumbh Sans"/>
                <a:ea typeface="Kumbh Sans"/>
                <a:cs typeface="Kumbh Sans"/>
                <a:sym typeface="Kumbh Sans"/>
              </a:rPr>
              <a:t> </a:t>
            </a:r>
            <a:r>
              <a:rPr lang="en-US" sz="900">
                <a:solidFill>
                  <a:schemeClr val="dk1"/>
                </a:solidFill>
                <a:latin typeface="Calibri"/>
                <a:ea typeface="Calibri"/>
                <a:cs typeface="Calibri"/>
                <a:sym typeface="Calibri"/>
              </a:rPr>
              <a:t> , </a:t>
            </a:r>
            <a:r>
              <a:rPr lang="en-US" sz="900" u="sng">
                <a:solidFill>
                  <a:srgbClr val="0563C1"/>
                </a:solidFill>
                <a:latin typeface="Kumbh Sans"/>
                <a:ea typeface="Kumbh Sans"/>
                <a:cs typeface="Kumbh Sans"/>
                <a:sym typeface="Kumbh Sans"/>
                <a:hlinkClick r:id="rId16">
                  <a:extLst>
                    <a:ext uri="{A12FA001-AC4F-418D-AE19-62706E023703}">
                      <ahyp:hlinkClr xmlns:ahyp="http://schemas.microsoft.com/office/drawing/2018/hyperlinkcolor" val="tx"/>
                    </a:ext>
                  </a:extLst>
                </a:hlinkClick>
              </a:rPr>
              <a:t>https://www.pellerin-formation.com/musiques-tendances-tiktok/</a:t>
            </a:r>
            <a:r>
              <a:rPr lang="en-US" sz="900">
                <a:solidFill>
                  <a:schemeClr val="dk1"/>
                </a:solidFill>
                <a:latin typeface="Kumbh Sans"/>
                <a:ea typeface="Kumbh Sans"/>
                <a:cs typeface="Kumbh Sans"/>
                <a:sym typeface="Kumbh Sans"/>
              </a:rPr>
              <a:t> </a:t>
            </a:r>
            <a:endParaRPr sz="900">
              <a:solidFill>
                <a:schemeClr val="dk1"/>
              </a:solidFill>
              <a:latin typeface="Calibri"/>
              <a:ea typeface="Calibri"/>
              <a:cs typeface="Calibri"/>
              <a:sym typeface="Calibri"/>
            </a:endParaRPr>
          </a:p>
          <a:p>
            <a:pPr marL="0" marR="0" lvl="0" indent="0" algn="l" rtl="0">
              <a:spcBef>
                <a:spcPts val="800"/>
              </a:spcBef>
              <a:spcAft>
                <a:spcPts val="0"/>
              </a:spcAft>
              <a:buNone/>
            </a:pPr>
            <a:endParaRPr sz="16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cxnSp>
        <p:nvCxnSpPr>
          <p:cNvPr id="871" name="Google Shape;871;g22a8b6839f7_0_158"/>
          <p:cNvCxnSpPr/>
          <p:nvPr/>
        </p:nvCxnSpPr>
        <p:spPr>
          <a:xfrm rot="-5386314">
            <a:off x="-642110" y="3791354"/>
            <a:ext cx="2411419" cy="0"/>
          </a:xfrm>
          <a:prstGeom prst="straightConnector1">
            <a:avLst/>
          </a:prstGeom>
          <a:noFill/>
          <a:ln w="19050" cap="flat" cmpd="sng">
            <a:solidFill>
              <a:srgbClr val="EF501F"/>
            </a:solidFill>
            <a:prstDash val="solid"/>
            <a:round/>
            <a:headEnd type="none" w="sm" len="sm"/>
            <a:tailEnd type="none" w="sm" len="sm"/>
          </a:ln>
        </p:spPr>
      </p:cxnSp>
      <p:grpSp>
        <p:nvGrpSpPr>
          <p:cNvPr id="872" name="Google Shape;872;g22a8b6839f7_0_158"/>
          <p:cNvGrpSpPr/>
          <p:nvPr/>
        </p:nvGrpSpPr>
        <p:grpSpPr>
          <a:xfrm>
            <a:off x="8968455" y="737816"/>
            <a:ext cx="1264074" cy="1739366"/>
            <a:chOff x="0" y="-19050"/>
            <a:chExt cx="812700" cy="1118276"/>
          </a:xfrm>
        </p:grpSpPr>
        <p:sp>
          <p:nvSpPr>
            <p:cNvPr id="873" name="Google Shape;873;g22a8b6839f7_0_158"/>
            <p:cNvSpPr/>
            <p:nvPr/>
          </p:nvSpPr>
          <p:spPr>
            <a:xfrm>
              <a:off x="0" y="0"/>
              <a:ext cx="612001" cy="1099226"/>
            </a:xfrm>
            <a:custGeom>
              <a:avLst/>
              <a:gdLst/>
              <a:ahLst/>
              <a:cxnLst/>
              <a:rect l="l" t="t" r="r" b="b"/>
              <a:pathLst>
                <a:path w="612001" h="1099226" extrusionOk="0">
                  <a:moveTo>
                    <a:pt x="0" y="0"/>
                  </a:moveTo>
                  <a:lnTo>
                    <a:pt x="612001" y="0"/>
                  </a:lnTo>
                  <a:lnTo>
                    <a:pt x="612001" y="1099226"/>
                  </a:lnTo>
                  <a:lnTo>
                    <a:pt x="0" y="1099226"/>
                  </a:lnTo>
                  <a:close/>
                </a:path>
              </a:pathLst>
            </a:custGeom>
            <a:solidFill>
              <a:srgbClr val="EFF1F0"/>
            </a:solidFill>
            <a:ln>
              <a:noFill/>
            </a:ln>
          </p:spPr>
        </p:sp>
        <p:sp>
          <p:nvSpPr>
            <p:cNvPr id="874" name="Google Shape;874;g22a8b6839f7_0_158"/>
            <p:cNvSpPr txBox="1"/>
            <p:nvPr/>
          </p:nvSpPr>
          <p:spPr>
            <a:xfrm>
              <a:off x="0" y="-19050"/>
              <a:ext cx="812700" cy="831900"/>
            </a:xfrm>
            <a:prstGeom prst="rect">
              <a:avLst/>
            </a:prstGeom>
            <a:noFill/>
            <a:ln>
              <a:noFill/>
            </a:ln>
          </p:spPr>
          <p:txBody>
            <a:bodyPr spcFirstLastPara="1" wrap="square" lIns="26050" tIns="26050" rIns="26050" bIns="26050" anchor="ctr" anchorCtr="0">
              <a:noAutofit/>
            </a:bodyPr>
            <a:lstStyle/>
            <a:p>
              <a:pPr marL="0" marR="0" lvl="0" indent="0" algn="ctr" rtl="0">
                <a:lnSpc>
                  <a:spcPct val="558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875" name="Google Shape;875;g22a8b6839f7_0_158"/>
          <p:cNvPicPr preferRelativeResize="0"/>
          <p:nvPr/>
        </p:nvPicPr>
        <p:blipFill rotWithShape="1">
          <a:blip r:embed="rId3">
            <a:alphaModFix/>
          </a:blip>
          <a:srcRect/>
          <a:stretch/>
        </p:blipFill>
        <p:spPr>
          <a:xfrm rot="5400000">
            <a:off x="8313419" y="1567422"/>
            <a:ext cx="1685681" cy="800700"/>
          </a:xfrm>
          <a:prstGeom prst="rect">
            <a:avLst/>
          </a:prstGeom>
          <a:noFill/>
          <a:ln>
            <a:noFill/>
          </a:ln>
        </p:spPr>
      </p:pic>
      <p:grpSp>
        <p:nvGrpSpPr>
          <p:cNvPr id="876" name="Google Shape;876;g22a8b6839f7_0_158"/>
          <p:cNvGrpSpPr/>
          <p:nvPr/>
        </p:nvGrpSpPr>
        <p:grpSpPr>
          <a:xfrm>
            <a:off x="-1150714" y="6943673"/>
            <a:ext cx="3599791" cy="1163946"/>
            <a:chOff x="0" y="0"/>
            <a:chExt cx="2514172" cy="812925"/>
          </a:xfrm>
        </p:grpSpPr>
        <p:sp>
          <p:nvSpPr>
            <p:cNvPr id="877" name="Google Shape;877;g22a8b6839f7_0_158"/>
            <p:cNvSpPr/>
            <p:nvPr/>
          </p:nvSpPr>
          <p:spPr>
            <a:xfrm>
              <a:off x="0" y="0"/>
              <a:ext cx="2514172" cy="506107"/>
            </a:xfrm>
            <a:custGeom>
              <a:avLst/>
              <a:gdLst/>
              <a:ahLst/>
              <a:cxnLst/>
              <a:rect l="l" t="t" r="r" b="b"/>
              <a:pathLst>
                <a:path w="2514172" h="506107" extrusionOk="0">
                  <a:moveTo>
                    <a:pt x="0" y="0"/>
                  </a:moveTo>
                  <a:lnTo>
                    <a:pt x="2514172" y="0"/>
                  </a:lnTo>
                  <a:lnTo>
                    <a:pt x="2514172" y="506107"/>
                  </a:lnTo>
                  <a:lnTo>
                    <a:pt x="0" y="506107"/>
                  </a:lnTo>
                  <a:close/>
                </a:path>
              </a:pathLst>
            </a:custGeom>
            <a:solidFill>
              <a:srgbClr val="EF501F"/>
            </a:solidFill>
            <a:ln>
              <a:noFill/>
            </a:ln>
          </p:spPr>
        </p:sp>
        <p:sp>
          <p:nvSpPr>
            <p:cNvPr id="878" name="Google Shape;878;g22a8b6839f7_0_158"/>
            <p:cNvSpPr txBox="1"/>
            <p:nvPr/>
          </p:nvSpPr>
          <p:spPr>
            <a:xfrm>
              <a:off x="0" y="9525"/>
              <a:ext cx="812700" cy="803400"/>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79" name="Google Shape;879;g22a8b6839f7_0_158"/>
          <p:cNvGrpSpPr/>
          <p:nvPr/>
        </p:nvGrpSpPr>
        <p:grpSpPr>
          <a:xfrm>
            <a:off x="7595576" y="6943673"/>
            <a:ext cx="2158025" cy="309207"/>
            <a:chOff x="0" y="0"/>
            <a:chExt cx="2877366" cy="412276"/>
          </a:xfrm>
        </p:grpSpPr>
        <p:pic>
          <p:nvPicPr>
            <p:cNvPr id="880" name="Google Shape;880;g22a8b6839f7_0_158"/>
            <p:cNvPicPr preferRelativeResize="0"/>
            <p:nvPr/>
          </p:nvPicPr>
          <p:blipFill rotWithShape="1">
            <a:blip r:embed="rId4">
              <a:alphaModFix/>
            </a:blip>
            <a:srcRect/>
            <a:stretch/>
          </p:blipFill>
          <p:spPr>
            <a:xfrm>
              <a:off x="0" y="77607"/>
              <a:ext cx="1594526" cy="299771"/>
            </a:xfrm>
            <a:prstGeom prst="rect">
              <a:avLst/>
            </a:prstGeom>
            <a:noFill/>
            <a:ln>
              <a:noFill/>
            </a:ln>
          </p:spPr>
        </p:pic>
        <p:pic>
          <p:nvPicPr>
            <p:cNvPr id="881" name="Google Shape;881;g22a8b6839f7_0_158"/>
            <p:cNvPicPr preferRelativeResize="0"/>
            <p:nvPr/>
          </p:nvPicPr>
          <p:blipFill rotWithShape="1">
            <a:blip r:embed="rId5">
              <a:alphaModFix/>
            </a:blip>
            <a:srcRect/>
            <a:stretch/>
          </p:blipFill>
          <p:spPr>
            <a:xfrm>
              <a:off x="1728489" y="0"/>
              <a:ext cx="1148877" cy="412276"/>
            </a:xfrm>
            <a:prstGeom prst="rect">
              <a:avLst/>
            </a:prstGeom>
            <a:noFill/>
            <a:ln>
              <a:noFill/>
            </a:ln>
          </p:spPr>
        </p:pic>
      </p:grpSp>
      <p:sp>
        <p:nvSpPr>
          <p:cNvPr id="882" name="Google Shape;882;g22a8b6839f7_0_158"/>
          <p:cNvSpPr txBox="1"/>
          <p:nvPr/>
        </p:nvSpPr>
        <p:spPr>
          <a:xfrm>
            <a:off x="1342650" y="845265"/>
            <a:ext cx="6914400" cy="663600"/>
          </a:xfrm>
          <a:prstGeom prst="rect">
            <a:avLst/>
          </a:prstGeom>
          <a:noFill/>
          <a:ln>
            <a:noFill/>
          </a:ln>
        </p:spPr>
        <p:txBody>
          <a:bodyPr spcFirstLastPara="1" wrap="square" lIns="0" tIns="0" rIns="0" bIns="0" anchor="t" anchorCtr="0">
            <a:spAutoFit/>
          </a:bodyPr>
          <a:lstStyle/>
          <a:p>
            <a:pPr marL="0" lvl="0" indent="0" algn="l" rtl="0">
              <a:lnSpc>
                <a:spcPct val="97989"/>
              </a:lnSpc>
              <a:spcBef>
                <a:spcPts val="0"/>
              </a:spcBef>
              <a:spcAft>
                <a:spcPts val="0"/>
              </a:spcAft>
              <a:buNone/>
            </a:pPr>
            <a:r>
              <a:rPr lang="en-US" sz="2200" b="1" i="1">
                <a:solidFill>
                  <a:schemeClr val="dk1"/>
                </a:solidFill>
                <a:latin typeface="Montserrat SemiBold"/>
                <a:ea typeface="Montserrat SemiBold"/>
                <a:cs typeface="Montserrat SemiBold"/>
                <a:sym typeface="Montserrat SemiBold"/>
              </a:rPr>
              <a:t>Séverine Frères</a:t>
            </a:r>
            <a:endParaRPr sz="2200" b="1" i="1">
              <a:solidFill>
                <a:schemeClr val="dk1"/>
              </a:solidFill>
              <a:latin typeface="Montserrat SemiBold"/>
              <a:ea typeface="Montserrat SemiBold"/>
              <a:cs typeface="Montserrat SemiBold"/>
              <a:sym typeface="Montserrat SemiBold"/>
            </a:endParaRPr>
          </a:p>
          <a:p>
            <a:pPr marL="0" lvl="0" indent="0" algn="l" rtl="0">
              <a:lnSpc>
                <a:spcPct val="97989"/>
              </a:lnSpc>
              <a:spcBef>
                <a:spcPts val="0"/>
              </a:spcBef>
              <a:spcAft>
                <a:spcPts val="0"/>
              </a:spcAft>
              <a:buNone/>
            </a:pPr>
            <a:r>
              <a:rPr lang="en-US" sz="2200" b="1" i="1">
                <a:solidFill>
                  <a:schemeClr val="dk1"/>
                </a:solidFill>
                <a:latin typeface="Montserrat SemiBold"/>
                <a:ea typeface="Montserrat SemiBold"/>
                <a:cs typeface="Montserrat SemiBold"/>
                <a:sym typeface="Montserrat SemiBold"/>
              </a:rPr>
              <a:t>Normandie Tourisme</a:t>
            </a:r>
            <a:endParaRPr sz="2200">
              <a:latin typeface="Montserrat ExtraBold"/>
              <a:ea typeface="Montserrat ExtraBold"/>
              <a:cs typeface="Montserrat ExtraBold"/>
              <a:sym typeface="Montserrat ExtraBold"/>
            </a:endParaRPr>
          </a:p>
        </p:txBody>
      </p:sp>
      <p:sp>
        <p:nvSpPr>
          <p:cNvPr id="883" name="Google Shape;883;g22a8b6839f7_0_158"/>
          <p:cNvSpPr txBox="1"/>
          <p:nvPr/>
        </p:nvSpPr>
        <p:spPr>
          <a:xfrm>
            <a:off x="724039" y="3147844"/>
            <a:ext cx="7774200" cy="1287000"/>
          </a:xfrm>
          <a:prstGeom prst="rect">
            <a:avLst/>
          </a:prstGeom>
          <a:noFill/>
          <a:ln>
            <a:noFill/>
          </a:ln>
        </p:spPr>
        <p:txBody>
          <a:bodyPr spcFirstLastPara="1" wrap="square" lIns="0" tIns="0" rIns="0" bIns="0" anchor="t" anchorCtr="0">
            <a:spAutoFit/>
          </a:bodyPr>
          <a:lstStyle/>
          <a:p>
            <a:pPr marL="0" marR="0" lvl="0" indent="0" algn="l" rtl="0">
              <a:lnSpc>
                <a:spcPct val="97991"/>
              </a:lnSpc>
              <a:spcBef>
                <a:spcPts val="0"/>
              </a:spcBef>
              <a:spcAft>
                <a:spcPts val="0"/>
              </a:spcAft>
              <a:buNone/>
            </a:pPr>
            <a:r>
              <a:rPr lang="en-US" sz="2844">
                <a:latin typeface="Montserrat SemiBold"/>
                <a:ea typeface="Montserrat SemiBold"/>
                <a:cs typeface="Montserrat SemiBold"/>
                <a:sym typeface="Montserrat SemiBold"/>
              </a:rPr>
              <a:t>Présentation du CRT Normandie et de ses grandes actions de communication en 2023</a:t>
            </a:r>
            <a:r>
              <a:rPr lang="en-US" sz="2844" b="0" i="0" u="none" strike="noStrike" cap="none">
                <a:solidFill>
                  <a:srgbClr val="000000"/>
                </a:solidFill>
                <a:latin typeface="Montserrat SemiBold"/>
                <a:ea typeface="Montserrat SemiBold"/>
                <a:cs typeface="Montserrat SemiBold"/>
                <a:sym typeface="Montserrat SemiBold"/>
              </a:rPr>
              <a:t>.</a:t>
            </a:r>
            <a:endParaRPr sz="2800"/>
          </a:p>
        </p:txBody>
      </p:sp>
      <p:pic>
        <p:nvPicPr>
          <p:cNvPr id="884" name="Google Shape;884;g22a8b6839f7_0_158"/>
          <p:cNvPicPr preferRelativeResize="0"/>
          <p:nvPr/>
        </p:nvPicPr>
        <p:blipFill rotWithShape="1">
          <a:blip r:embed="rId6">
            <a:alphaModFix/>
          </a:blip>
          <a:srcRect/>
          <a:stretch/>
        </p:blipFill>
        <p:spPr>
          <a:xfrm>
            <a:off x="646200" y="873451"/>
            <a:ext cx="607250" cy="6072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g22a8b6839f7_0_3"/>
          <p:cNvSpPr txBox="1">
            <a:spLocks noGrp="1"/>
          </p:cNvSpPr>
          <p:nvPr>
            <p:ph type="ctrTitle"/>
          </p:nvPr>
        </p:nvSpPr>
        <p:spPr>
          <a:xfrm>
            <a:off x="2769421" y="150960"/>
            <a:ext cx="6046200" cy="926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9BA9"/>
              </a:buClr>
              <a:buSzPts val="4400"/>
              <a:buFont typeface="Calibri"/>
              <a:buNone/>
            </a:pPr>
            <a:r>
              <a:rPr lang="en-US" b="1">
                <a:solidFill>
                  <a:srgbClr val="009BA9"/>
                </a:solidFill>
              </a:rPr>
              <a:t>Qui sommes-nous ? </a:t>
            </a:r>
            <a:endParaRPr/>
          </a:p>
        </p:txBody>
      </p:sp>
      <p:pic>
        <p:nvPicPr>
          <p:cNvPr id="891" name="Google Shape;891;g22a8b6839f7_0_3"/>
          <p:cNvPicPr preferRelativeResize="0"/>
          <p:nvPr/>
        </p:nvPicPr>
        <p:blipFill rotWithShape="1">
          <a:blip r:embed="rId3">
            <a:alphaModFix/>
          </a:blip>
          <a:srcRect/>
          <a:stretch/>
        </p:blipFill>
        <p:spPr>
          <a:xfrm>
            <a:off x="314174" y="1568023"/>
            <a:ext cx="9137702" cy="5238400"/>
          </a:xfrm>
          <a:prstGeom prst="rect">
            <a:avLst/>
          </a:prstGeom>
          <a:noFill/>
          <a:ln>
            <a:noFill/>
          </a:ln>
        </p:spPr>
      </p:pic>
      <p:pic>
        <p:nvPicPr>
          <p:cNvPr id="892" name="Google Shape;892;g22a8b6839f7_0_3"/>
          <p:cNvPicPr preferRelativeResize="0"/>
          <p:nvPr/>
        </p:nvPicPr>
        <p:blipFill rotWithShape="1">
          <a:blip r:embed="rId4">
            <a:alphaModFix/>
          </a:blip>
          <a:srcRect/>
          <a:stretch/>
        </p:blipFill>
        <p:spPr>
          <a:xfrm>
            <a:off x="134766" y="123154"/>
            <a:ext cx="2736575" cy="982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grpSp>
        <p:nvGrpSpPr>
          <p:cNvPr id="286" name="Google Shape;286;p4"/>
          <p:cNvGrpSpPr/>
          <p:nvPr/>
        </p:nvGrpSpPr>
        <p:grpSpPr>
          <a:xfrm>
            <a:off x="-1150714" y="6943673"/>
            <a:ext cx="3599837" cy="1163781"/>
            <a:chOff x="0" y="0"/>
            <a:chExt cx="2514172" cy="812800"/>
          </a:xfrm>
        </p:grpSpPr>
        <p:sp>
          <p:nvSpPr>
            <p:cNvPr id="287" name="Google Shape;287;p4"/>
            <p:cNvSpPr/>
            <p:nvPr/>
          </p:nvSpPr>
          <p:spPr>
            <a:xfrm>
              <a:off x="0" y="0"/>
              <a:ext cx="2514172" cy="506107"/>
            </a:xfrm>
            <a:custGeom>
              <a:avLst/>
              <a:gdLst/>
              <a:ahLst/>
              <a:cxnLst/>
              <a:rect l="l" t="t" r="r" b="b"/>
              <a:pathLst>
                <a:path w="2514172" h="506107" extrusionOk="0">
                  <a:moveTo>
                    <a:pt x="0" y="0"/>
                  </a:moveTo>
                  <a:lnTo>
                    <a:pt x="2514172" y="0"/>
                  </a:lnTo>
                  <a:lnTo>
                    <a:pt x="2514172" y="506107"/>
                  </a:lnTo>
                  <a:lnTo>
                    <a:pt x="0" y="506107"/>
                  </a:lnTo>
                  <a:close/>
                </a:path>
              </a:pathLst>
            </a:custGeom>
            <a:solidFill>
              <a:srgbClr val="EF501F"/>
            </a:solidFill>
            <a:ln>
              <a:noFill/>
            </a:ln>
          </p:spPr>
        </p:sp>
        <p:sp>
          <p:nvSpPr>
            <p:cNvPr id="288" name="Google Shape;288;p4"/>
            <p:cNvSpPr txBox="1"/>
            <p:nvPr/>
          </p:nvSpPr>
          <p:spPr>
            <a:xfrm>
              <a:off x="0" y="9525"/>
              <a:ext cx="812800" cy="8032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89" name="Google Shape;289;p4"/>
          <p:cNvGrpSpPr/>
          <p:nvPr/>
        </p:nvGrpSpPr>
        <p:grpSpPr>
          <a:xfrm>
            <a:off x="7595576" y="6943673"/>
            <a:ext cx="2158024" cy="309207"/>
            <a:chOff x="0" y="0"/>
            <a:chExt cx="2877366" cy="412276"/>
          </a:xfrm>
        </p:grpSpPr>
        <p:pic>
          <p:nvPicPr>
            <p:cNvPr id="290" name="Google Shape;290;p4"/>
            <p:cNvPicPr preferRelativeResize="0"/>
            <p:nvPr/>
          </p:nvPicPr>
          <p:blipFill rotWithShape="1">
            <a:blip r:embed="rId3">
              <a:alphaModFix/>
            </a:blip>
            <a:srcRect/>
            <a:stretch/>
          </p:blipFill>
          <p:spPr>
            <a:xfrm>
              <a:off x="0" y="77607"/>
              <a:ext cx="1594526" cy="299771"/>
            </a:xfrm>
            <a:prstGeom prst="rect">
              <a:avLst/>
            </a:prstGeom>
            <a:noFill/>
            <a:ln>
              <a:noFill/>
            </a:ln>
          </p:spPr>
        </p:pic>
        <p:pic>
          <p:nvPicPr>
            <p:cNvPr id="291" name="Google Shape;291;p4"/>
            <p:cNvPicPr preferRelativeResize="0"/>
            <p:nvPr/>
          </p:nvPicPr>
          <p:blipFill rotWithShape="1">
            <a:blip r:embed="rId4">
              <a:alphaModFix/>
            </a:blip>
            <a:srcRect/>
            <a:stretch/>
          </p:blipFill>
          <p:spPr>
            <a:xfrm>
              <a:off x="1728489" y="0"/>
              <a:ext cx="1148877" cy="412276"/>
            </a:xfrm>
            <a:prstGeom prst="rect">
              <a:avLst/>
            </a:prstGeom>
            <a:noFill/>
            <a:ln>
              <a:noFill/>
            </a:ln>
          </p:spPr>
        </p:pic>
      </p:grpSp>
      <p:pic>
        <p:nvPicPr>
          <p:cNvPr id="292" name="Google Shape;292;p4"/>
          <p:cNvPicPr preferRelativeResize="0"/>
          <p:nvPr/>
        </p:nvPicPr>
        <p:blipFill rotWithShape="1">
          <a:blip r:embed="rId5">
            <a:alphaModFix/>
          </a:blip>
          <a:srcRect/>
          <a:stretch/>
        </p:blipFill>
        <p:spPr>
          <a:xfrm>
            <a:off x="196704" y="265273"/>
            <a:ext cx="9441401" cy="7308460"/>
          </a:xfrm>
          <a:prstGeom prst="rect">
            <a:avLst/>
          </a:prstGeom>
          <a:noFill/>
          <a:ln>
            <a:noFill/>
          </a:ln>
        </p:spPr>
      </p:pic>
      <p:pic>
        <p:nvPicPr>
          <p:cNvPr id="293" name="Google Shape;293;p4"/>
          <p:cNvPicPr preferRelativeResize="0"/>
          <p:nvPr/>
        </p:nvPicPr>
        <p:blipFill rotWithShape="1">
          <a:blip r:embed="rId6">
            <a:alphaModFix/>
          </a:blip>
          <a:srcRect/>
          <a:stretch/>
        </p:blipFill>
        <p:spPr>
          <a:xfrm>
            <a:off x="4574941" y="3030924"/>
            <a:ext cx="470368" cy="470368"/>
          </a:xfrm>
          <a:prstGeom prst="rect">
            <a:avLst/>
          </a:prstGeom>
          <a:noFill/>
          <a:ln>
            <a:noFill/>
          </a:ln>
        </p:spPr>
      </p:pic>
      <p:pic>
        <p:nvPicPr>
          <p:cNvPr id="294" name="Google Shape;294;p4"/>
          <p:cNvPicPr preferRelativeResize="0"/>
          <p:nvPr/>
        </p:nvPicPr>
        <p:blipFill rotWithShape="1">
          <a:blip r:embed="rId7">
            <a:alphaModFix/>
          </a:blip>
          <a:srcRect/>
          <a:stretch/>
        </p:blipFill>
        <p:spPr>
          <a:xfrm>
            <a:off x="7552594" y="3178839"/>
            <a:ext cx="470368" cy="470368"/>
          </a:xfrm>
          <a:prstGeom prst="rect">
            <a:avLst/>
          </a:prstGeom>
          <a:noFill/>
          <a:ln>
            <a:noFill/>
          </a:ln>
        </p:spPr>
      </p:pic>
      <p:pic>
        <p:nvPicPr>
          <p:cNvPr id="295" name="Google Shape;295;p4"/>
          <p:cNvPicPr preferRelativeResize="0"/>
          <p:nvPr/>
        </p:nvPicPr>
        <p:blipFill rotWithShape="1">
          <a:blip r:embed="rId8">
            <a:alphaModFix/>
          </a:blip>
          <a:srcRect/>
          <a:stretch/>
        </p:blipFill>
        <p:spPr>
          <a:xfrm>
            <a:off x="6404514" y="2263042"/>
            <a:ext cx="463001" cy="463001"/>
          </a:xfrm>
          <a:prstGeom prst="rect">
            <a:avLst/>
          </a:prstGeom>
          <a:noFill/>
          <a:ln>
            <a:noFill/>
          </a:ln>
        </p:spPr>
      </p:pic>
      <p:pic>
        <p:nvPicPr>
          <p:cNvPr id="296" name="Google Shape;296;p4"/>
          <p:cNvPicPr preferRelativeResize="0"/>
          <p:nvPr/>
        </p:nvPicPr>
        <p:blipFill rotWithShape="1">
          <a:blip r:embed="rId9">
            <a:alphaModFix/>
          </a:blip>
          <a:srcRect/>
          <a:stretch/>
        </p:blipFill>
        <p:spPr>
          <a:xfrm>
            <a:off x="7595576" y="3883259"/>
            <a:ext cx="477735" cy="477735"/>
          </a:xfrm>
          <a:prstGeom prst="rect">
            <a:avLst/>
          </a:prstGeom>
          <a:noFill/>
          <a:ln>
            <a:noFill/>
          </a:ln>
        </p:spPr>
      </p:pic>
      <p:pic>
        <p:nvPicPr>
          <p:cNvPr id="297" name="Google Shape;297;p4"/>
          <p:cNvPicPr preferRelativeResize="0"/>
          <p:nvPr/>
        </p:nvPicPr>
        <p:blipFill rotWithShape="1">
          <a:blip r:embed="rId10">
            <a:alphaModFix/>
          </a:blip>
          <a:srcRect/>
          <a:stretch/>
        </p:blipFill>
        <p:spPr>
          <a:xfrm>
            <a:off x="2123059" y="5213631"/>
            <a:ext cx="463001" cy="463001"/>
          </a:xfrm>
          <a:prstGeom prst="rect">
            <a:avLst/>
          </a:prstGeom>
          <a:noFill/>
          <a:ln>
            <a:noFill/>
          </a:ln>
        </p:spPr>
      </p:pic>
      <p:pic>
        <p:nvPicPr>
          <p:cNvPr id="298" name="Google Shape;298;p4"/>
          <p:cNvPicPr preferRelativeResize="0"/>
          <p:nvPr/>
        </p:nvPicPr>
        <p:blipFill rotWithShape="1">
          <a:blip r:embed="rId11">
            <a:alphaModFix/>
          </a:blip>
          <a:srcRect/>
          <a:stretch/>
        </p:blipFill>
        <p:spPr>
          <a:xfrm>
            <a:off x="3555749" y="2894682"/>
            <a:ext cx="477735" cy="477735"/>
          </a:xfrm>
          <a:prstGeom prst="rect">
            <a:avLst/>
          </a:prstGeom>
          <a:noFill/>
          <a:ln>
            <a:noFill/>
          </a:ln>
        </p:spPr>
      </p:pic>
      <p:pic>
        <p:nvPicPr>
          <p:cNvPr id="299" name="Google Shape;299;p4"/>
          <p:cNvPicPr preferRelativeResize="0"/>
          <p:nvPr/>
        </p:nvPicPr>
        <p:blipFill rotWithShape="1">
          <a:blip r:embed="rId12">
            <a:alphaModFix/>
          </a:blip>
          <a:srcRect/>
          <a:stretch/>
        </p:blipFill>
        <p:spPr>
          <a:xfrm>
            <a:off x="3997576" y="5465341"/>
            <a:ext cx="470368" cy="470368"/>
          </a:xfrm>
          <a:prstGeom prst="rect">
            <a:avLst/>
          </a:prstGeom>
          <a:noFill/>
          <a:ln>
            <a:noFill/>
          </a:ln>
        </p:spPr>
      </p:pic>
      <p:pic>
        <p:nvPicPr>
          <p:cNvPr id="300" name="Google Shape;300;p4"/>
          <p:cNvPicPr preferRelativeResize="0"/>
          <p:nvPr/>
        </p:nvPicPr>
        <p:blipFill rotWithShape="1">
          <a:blip r:embed="rId13">
            <a:alphaModFix/>
          </a:blip>
          <a:srcRect/>
          <a:stretch/>
        </p:blipFill>
        <p:spPr>
          <a:xfrm>
            <a:off x="3997576" y="2894682"/>
            <a:ext cx="477735" cy="477735"/>
          </a:xfrm>
          <a:prstGeom prst="rect">
            <a:avLst/>
          </a:prstGeom>
          <a:noFill/>
          <a:ln>
            <a:noFill/>
          </a:ln>
        </p:spPr>
      </p:pic>
      <p:pic>
        <p:nvPicPr>
          <p:cNvPr id="301" name="Google Shape;301;p4"/>
          <p:cNvPicPr preferRelativeResize="0"/>
          <p:nvPr/>
        </p:nvPicPr>
        <p:blipFill rotWithShape="1">
          <a:blip r:embed="rId14">
            <a:alphaModFix/>
          </a:blip>
          <a:srcRect/>
          <a:stretch/>
        </p:blipFill>
        <p:spPr>
          <a:xfrm>
            <a:off x="5707355" y="2811786"/>
            <a:ext cx="470368" cy="470368"/>
          </a:xfrm>
          <a:prstGeom prst="rect">
            <a:avLst/>
          </a:prstGeom>
          <a:noFill/>
          <a:ln>
            <a:noFill/>
          </a:ln>
        </p:spPr>
      </p:pic>
      <p:pic>
        <p:nvPicPr>
          <p:cNvPr id="302" name="Google Shape;302;p4"/>
          <p:cNvPicPr preferRelativeResize="0"/>
          <p:nvPr/>
        </p:nvPicPr>
        <p:blipFill rotWithShape="1">
          <a:blip r:embed="rId15">
            <a:alphaModFix/>
          </a:blip>
          <a:srcRect/>
          <a:stretch/>
        </p:blipFill>
        <p:spPr>
          <a:xfrm>
            <a:off x="7884390" y="2125835"/>
            <a:ext cx="455635" cy="455635"/>
          </a:xfrm>
          <a:prstGeom prst="rect">
            <a:avLst/>
          </a:prstGeom>
          <a:noFill/>
          <a:ln>
            <a:noFill/>
          </a:ln>
        </p:spPr>
      </p:pic>
      <p:pic>
        <p:nvPicPr>
          <p:cNvPr id="303" name="Google Shape;303;p4"/>
          <p:cNvPicPr preferRelativeResize="0"/>
          <p:nvPr/>
        </p:nvPicPr>
        <p:blipFill rotWithShape="1">
          <a:blip r:embed="rId16">
            <a:alphaModFix/>
          </a:blip>
          <a:srcRect/>
          <a:stretch/>
        </p:blipFill>
        <p:spPr>
          <a:xfrm>
            <a:off x="1885231" y="2859411"/>
            <a:ext cx="470368" cy="470368"/>
          </a:xfrm>
          <a:prstGeom prst="rect">
            <a:avLst/>
          </a:prstGeom>
          <a:noFill/>
          <a:ln>
            <a:noFill/>
          </a:ln>
        </p:spPr>
      </p:pic>
      <p:pic>
        <p:nvPicPr>
          <p:cNvPr id="304" name="Google Shape;304;p4"/>
          <p:cNvPicPr preferRelativeResize="0"/>
          <p:nvPr/>
        </p:nvPicPr>
        <p:blipFill rotWithShape="1">
          <a:blip r:embed="rId17">
            <a:alphaModFix/>
          </a:blip>
          <a:srcRect/>
          <a:stretch/>
        </p:blipFill>
        <p:spPr>
          <a:xfrm>
            <a:off x="1317429" y="3272633"/>
            <a:ext cx="463001" cy="463001"/>
          </a:xfrm>
          <a:prstGeom prst="rect">
            <a:avLst/>
          </a:prstGeom>
          <a:noFill/>
          <a:ln>
            <a:noFill/>
          </a:ln>
        </p:spPr>
      </p:pic>
      <p:pic>
        <p:nvPicPr>
          <p:cNvPr id="305" name="Google Shape;305;p4"/>
          <p:cNvPicPr preferRelativeResize="0"/>
          <p:nvPr/>
        </p:nvPicPr>
        <p:blipFill rotWithShape="1">
          <a:blip r:embed="rId18">
            <a:alphaModFix/>
          </a:blip>
          <a:srcRect/>
          <a:stretch/>
        </p:blipFill>
        <p:spPr>
          <a:xfrm>
            <a:off x="8359060" y="3432753"/>
            <a:ext cx="470368" cy="470368"/>
          </a:xfrm>
          <a:prstGeom prst="rect">
            <a:avLst/>
          </a:prstGeom>
          <a:noFill/>
          <a:ln>
            <a:noFill/>
          </a:ln>
        </p:spPr>
      </p:pic>
      <p:pic>
        <p:nvPicPr>
          <p:cNvPr id="306" name="Google Shape;306;p4"/>
          <p:cNvPicPr preferRelativeResize="0"/>
          <p:nvPr/>
        </p:nvPicPr>
        <p:blipFill rotWithShape="1">
          <a:blip r:embed="rId19">
            <a:alphaModFix/>
          </a:blip>
          <a:srcRect/>
          <a:stretch/>
        </p:blipFill>
        <p:spPr>
          <a:xfrm>
            <a:off x="8340024" y="2111102"/>
            <a:ext cx="470368" cy="470368"/>
          </a:xfrm>
          <a:prstGeom prst="rect">
            <a:avLst/>
          </a:prstGeom>
          <a:noFill/>
          <a:ln>
            <a:noFill/>
          </a:ln>
        </p:spPr>
      </p:pic>
      <p:pic>
        <p:nvPicPr>
          <p:cNvPr id="307" name="Google Shape;307;p4"/>
          <p:cNvPicPr preferRelativeResize="0"/>
          <p:nvPr/>
        </p:nvPicPr>
        <p:blipFill rotWithShape="1">
          <a:blip r:embed="rId20">
            <a:alphaModFix/>
          </a:blip>
          <a:srcRect/>
          <a:stretch/>
        </p:blipFill>
        <p:spPr>
          <a:xfrm>
            <a:off x="3794616" y="4435346"/>
            <a:ext cx="470368" cy="470368"/>
          </a:xfrm>
          <a:prstGeom prst="rect">
            <a:avLst/>
          </a:prstGeom>
          <a:noFill/>
          <a:ln>
            <a:noFill/>
          </a:ln>
        </p:spPr>
      </p:pic>
      <p:pic>
        <p:nvPicPr>
          <p:cNvPr id="308" name="Google Shape;308;p4"/>
          <p:cNvPicPr preferRelativeResize="0"/>
          <p:nvPr/>
        </p:nvPicPr>
        <p:blipFill rotWithShape="1">
          <a:blip r:embed="rId21">
            <a:alphaModFix/>
          </a:blip>
          <a:srcRect/>
          <a:stretch/>
        </p:blipFill>
        <p:spPr>
          <a:xfrm>
            <a:off x="1453705" y="4670531"/>
            <a:ext cx="470368" cy="470368"/>
          </a:xfrm>
          <a:prstGeom prst="rect">
            <a:avLst/>
          </a:prstGeom>
          <a:noFill/>
          <a:ln>
            <a:noFill/>
          </a:ln>
        </p:spPr>
      </p:pic>
      <p:pic>
        <p:nvPicPr>
          <p:cNvPr id="309" name="Google Shape;309;p4"/>
          <p:cNvPicPr preferRelativeResize="0"/>
          <p:nvPr/>
        </p:nvPicPr>
        <p:blipFill rotWithShape="1">
          <a:blip r:embed="rId22">
            <a:alphaModFix/>
          </a:blip>
          <a:srcRect/>
          <a:stretch/>
        </p:blipFill>
        <p:spPr>
          <a:xfrm>
            <a:off x="6844101" y="3555438"/>
            <a:ext cx="470368" cy="470368"/>
          </a:xfrm>
          <a:prstGeom prst="rect">
            <a:avLst/>
          </a:prstGeom>
          <a:noFill/>
          <a:ln>
            <a:noFill/>
          </a:ln>
        </p:spPr>
      </p:pic>
      <p:pic>
        <p:nvPicPr>
          <p:cNvPr id="310" name="Google Shape;310;p4"/>
          <p:cNvPicPr preferRelativeResize="0"/>
          <p:nvPr/>
        </p:nvPicPr>
        <p:blipFill rotWithShape="1">
          <a:blip r:embed="rId23">
            <a:alphaModFix/>
          </a:blip>
          <a:srcRect/>
          <a:stretch/>
        </p:blipFill>
        <p:spPr>
          <a:xfrm>
            <a:off x="4685904" y="3831102"/>
            <a:ext cx="463001" cy="463001"/>
          </a:xfrm>
          <a:prstGeom prst="rect">
            <a:avLst/>
          </a:prstGeom>
          <a:noFill/>
          <a:ln>
            <a:noFill/>
          </a:ln>
        </p:spPr>
      </p:pic>
      <p:pic>
        <p:nvPicPr>
          <p:cNvPr id="311" name="Google Shape;311;p4"/>
          <p:cNvPicPr preferRelativeResize="0"/>
          <p:nvPr/>
        </p:nvPicPr>
        <p:blipFill rotWithShape="1">
          <a:blip r:embed="rId24">
            <a:alphaModFix/>
          </a:blip>
          <a:srcRect/>
          <a:stretch/>
        </p:blipFill>
        <p:spPr>
          <a:xfrm>
            <a:off x="7356708" y="1031148"/>
            <a:ext cx="477735" cy="477735"/>
          </a:xfrm>
          <a:prstGeom prst="rect">
            <a:avLst/>
          </a:prstGeom>
          <a:noFill/>
          <a:ln>
            <a:noFill/>
          </a:ln>
        </p:spPr>
      </p:pic>
      <p:pic>
        <p:nvPicPr>
          <p:cNvPr id="312" name="Google Shape;312;p4"/>
          <p:cNvPicPr preferRelativeResize="0"/>
          <p:nvPr/>
        </p:nvPicPr>
        <p:blipFill rotWithShape="1">
          <a:blip r:embed="rId25">
            <a:alphaModFix/>
          </a:blip>
          <a:srcRect/>
          <a:stretch/>
        </p:blipFill>
        <p:spPr>
          <a:xfrm>
            <a:off x="5034804" y="3038291"/>
            <a:ext cx="463001" cy="463001"/>
          </a:xfrm>
          <a:prstGeom prst="rect">
            <a:avLst/>
          </a:prstGeom>
          <a:noFill/>
          <a:ln>
            <a:noFill/>
          </a:ln>
        </p:spPr>
      </p:pic>
      <p:pic>
        <p:nvPicPr>
          <p:cNvPr id="313" name="Google Shape;313;p4"/>
          <p:cNvPicPr preferRelativeResize="0"/>
          <p:nvPr/>
        </p:nvPicPr>
        <p:blipFill rotWithShape="1">
          <a:blip r:embed="rId26">
            <a:alphaModFix/>
          </a:blip>
          <a:srcRect/>
          <a:stretch/>
        </p:blipFill>
        <p:spPr>
          <a:xfrm>
            <a:off x="5324821" y="2027858"/>
            <a:ext cx="470368" cy="470368"/>
          </a:xfrm>
          <a:prstGeom prst="rect">
            <a:avLst/>
          </a:prstGeom>
          <a:noFill/>
          <a:ln>
            <a:noFill/>
          </a:ln>
        </p:spPr>
      </p:pic>
      <p:pic>
        <p:nvPicPr>
          <p:cNvPr id="314" name="Google Shape;314;p4"/>
          <p:cNvPicPr preferRelativeResize="0"/>
          <p:nvPr/>
        </p:nvPicPr>
        <p:blipFill rotWithShape="1">
          <a:blip r:embed="rId27">
            <a:alphaModFix/>
          </a:blip>
          <a:srcRect/>
          <a:stretch/>
        </p:blipFill>
        <p:spPr>
          <a:xfrm>
            <a:off x="2942506" y="3075545"/>
            <a:ext cx="470368" cy="470368"/>
          </a:xfrm>
          <a:prstGeom prst="rect">
            <a:avLst/>
          </a:prstGeom>
          <a:noFill/>
          <a:ln>
            <a:noFill/>
          </a:ln>
        </p:spPr>
      </p:pic>
      <p:pic>
        <p:nvPicPr>
          <p:cNvPr id="315" name="Google Shape;315;p4"/>
          <p:cNvPicPr preferRelativeResize="0"/>
          <p:nvPr/>
        </p:nvPicPr>
        <p:blipFill rotWithShape="1">
          <a:blip r:embed="rId28">
            <a:alphaModFix/>
          </a:blip>
          <a:srcRect/>
          <a:stretch/>
        </p:blipFill>
        <p:spPr>
          <a:xfrm>
            <a:off x="6867515" y="2255675"/>
            <a:ext cx="470368" cy="470368"/>
          </a:xfrm>
          <a:prstGeom prst="rect">
            <a:avLst/>
          </a:prstGeom>
          <a:noFill/>
          <a:ln>
            <a:noFill/>
          </a:ln>
        </p:spPr>
      </p:pic>
      <p:pic>
        <p:nvPicPr>
          <p:cNvPr id="316" name="Google Shape;316;p4"/>
          <p:cNvPicPr preferRelativeResize="0"/>
          <p:nvPr/>
        </p:nvPicPr>
        <p:blipFill rotWithShape="1">
          <a:blip r:embed="rId29">
            <a:alphaModFix/>
          </a:blip>
          <a:srcRect/>
          <a:stretch/>
        </p:blipFill>
        <p:spPr>
          <a:xfrm>
            <a:off x="1146004" y="2208050"/>
            <a:ext cx="470368" cy="470368"/>
          </a:xfrm>
          <a:prstGeom prst="rect">
            <a:avLst/>
          </a:prstGeom>
          <a:noFill/>
          <a:ln>
            <a:noFill/>
          </a:ln>
        </p:spPr>
      </p:pic>
      <p:pic>
        <p:nvPicPr>
          <p:cNvPr id="317" name="Google Shape;317;p4"/>
          <p:cNvPicPr preferRelativeResize="0"/>
          <p:nvPr/>
        </p:nvPicPr>
        <p:blipFill rotWithShape="1">
          <a:blip r:embed="rId30">
            <a:alphaModFix/>
          </a:blip>
          <a:srcRect/>
          <a:stretch/>
        </p:blipFill>
        <p:spPr>
          <a:xfrm>
            <a:off x="4023959" y="3576191"/>
            <a:ext cx="470368" cy="470368"/>
          </a:xfrm>
          <a:prstGeom prst="rect">
            <a:avLst/>
          </a:prstGeom>
          <a:noFill/>
          <a:ln>
            <a:noFill/>
          </a:ln>
        </p:spPr>
      </p:pic>
      <p:pic>
        <p:nvPicPr>
          <p:cNvPr id="318" name="Google Shape;318;p4"/>
          <p:cNvPicPr preferRelativeResize="0"/>
          <p:nvPr/>
        </p:nvPicPr>
        <p:blipFill rotWithShape="1">
          <a:blip r:embed="rId31">
            <a:alphaModFix/>
          </a:blip>
          <a:srcRect/>
          <a:stretch/>
        </p:blipFill>
        <p:spPr>
          <a:xfrm>
            <a:off x="2586061" y="4435346"/>
            <a:ext cx="470368" cy="470368"/>
          </a:xfrm>
          <a:prstGeom prst="rect">
            <a:avLst/>
          </a:prstGeom>
          <a:noFill/>
          <a:ln>
            <a:noFill/>
          </a:ln>
        </p:spPr>
      </p:pic>
      <p:pic>
        <p:nvPicPr>
          <p:cNvPr id="319" name="Google Shape;319;p4"/>
          <p:cNvPicPr preferRelativeResize="0"/>
          <p:nvPr/>
        </p:nvPicPr>
        <p:blipFill rotWithShape="1">
          <a:blip r:embed="rId32">
            <a:alphaModFix/>
          </a:blip>
          <a:srcRect/>
          <a:stretch/>
        </p:blipFill>
        <p:spPr>
          <a:xfrm>
            <a:off x="7385508" y="2523118"/>
            <a:ext cx="463001" cy="463001"/>
          </a:xfrm>
          <a:prstGeom prst="rect">
            <a:avLst/>
          </a:prstGeom>
          <a:noFill/>
          <a:ln>
            <a:noFill/>
          </a:ln>
        </p:spPr>
      </p:pic>
      <p:pic>
        <p:nvPicPr>
          <p:cNvPr id="320" name="Google Shape;320;p4"/>
          <p:cNvPicPr preferRelativeResize="0"/>
          <p:nvPr/>
        </p:nvPicPr>
        <p:blipFill rotWithShape="1">
          <a:blip r:embed="rId33">
            <a:alphaModFix/>
          </a:blip>
          <a:srcRect/>
          <a:stretch/>
        </p:blipFill>
        <p:spPr>
          <a:xfrm>
            <a:off x="6299541" y="3422416"/>
            <a:ext cx="470368" cy="470368"/>
          </a:xfrm>
          <a:prstGeom prst="rect">
            <a:avLst/>
          </a:prstGeom>
          <a:noFill/>
          <a:ln>
            <a:noFill/>
          </a:ln>
        </p:spPr>
      </p:pic>
      <p:pic>
        <p:nvPicPr>
          <p:cNvPr id="321" name="Google Shape;321;p4"/>
          <p:cNvPicPr preferRelativeResize="0"/>
          <p:nvPr/>
        </p:nvPicPr>
        <p:blipFill rotWithShape="1">
          <a:blip r:embed="rId34">
            <a:alphaModFix/>
          </a:blip>
          <a:srcRect/>
          <a:stretch/>
        </p:blipFill>
        <p:spPr>
          <a:xfrm>
            <a:off x="8887624" y="6011823"/>
            <a:ext cx="481069" cy="481069"/>
          </a:xfrm>
          <a:prstGeom prst="rect">
            <a:avLst/>
          </a:prstGeom>
          <a:noFill/>
          <a:ln>
            <a:noFill/>
          </a:ln>
        </p:spPr>
      </p:pic>
      <p:pic>
        <p:nvPicPr>
          <p:cNvPr id="322" name="Google Shape;322;p4"/>
          <p:cNvPicPr preferRelativeResize="0"/>
          <p:nvPr/>
        </p:nvPicPr>
        <p:blipFill rotWithShape="1">
          <a:blip r:embed="rId35">
            <a:alphaModFix/>
          </a:blip>
          <a:srcRect/>
          <a:stretch/>
        </p:blipFill>
        <p:spPr>
          <a:xfrm>
            <a:off x="8340024" y="6017848"/>
            <a:ext cx="475044" cy="475044"/>
          </a:xfrm>
          <a:prstGeom prst="rect">
            <a:avLst/>
          </a:prstGeom>
          <a:noFill/>
          <a:ln>
            <a:noFill/>
          </a:ln>
        </p:spPr>
      </p:pic>
      <p:sp>
        <p:nvSpPr>
          <p:cNvPr id="323" name="Google Shape;323;p4"/>
          <p:cNvSpPr txBox="1"/>
          <p:nvPr/>
        </p:nvSpPr>
        <p:spPr>
          <a:xfrm>
            <a:off x="558800" y="598170"/>
            <a:ext cx="7534358" cy="366088"/>
          </a:xfrm>
          <a:prstGeom prst="rect">
            <a:avLst/>
          </a:prstGeom>
          <a:noFill/>
          <a:ln>
            <a:noFill/>
          </a:ln>
        </p:spPr>
        <p:txBody>
          <a:bodyPr spcFirstLastPara="1" wrap="square" lIns="0" tIns="0" rIns="0" bIns="0" anchor="t" anchorCtr="0">
            <a:spAutoFit/>
          </a:bodyPr>
          <a:lstStyle/>
          <a:p>
            <a:pPr marL="0" marR="0" lvl="0" indent="0" algn="l" rtl="0">
              <a:lnSpc>
                <a:spcPct val="98000"/>
              </a:lnSpc>
              <a:spcBef>
                <a:spcPts val="0"/>
              </a:spcBef>
              <a:spcAft>
                <a:spcPts val="0"/>
              </a:spcAft>
              <a:buNone/>
            </a:pPr>
            <a:r>
              <a:rPr lang="en-US" sz="2851" b="0" i="0" u="none" strike="noStrike" cap="none">
                <a:solidFill>
                  <a:srgbClr val="000000"/>
                </a:solidFill>
                <a:latin typeface="Montserrat ExtraBold"/>
                <a:ea typeface="Montserrat ExtraBold"/>
                <a:cs typeface="Montserrat ExtraBold"/>
                <a:sym typeface="Montserrat ExtraBold"/>
              </a:rPr>
              <a:t>Apprendre à vous connaître !</a:t>
            </a:r>
            <a:endParaRPr/>
          </a:p>
        </p:txBody>
      </p:sp>
      <p:sp>
        <p:nvSpPr>
          <p:cNvPr id="324" name="Google Shape;324;p4"/>
          <p:cNvSpPr txBox="1"/>
          <p:nvPr/>
        </p:nvSpPr>
        <p:spPr>
          <a:xfrm>
            <a:off x="584200" y="1069248"/>
            <a:ext cx="5384100" cy="252600"/>
          </a:xfrm>
          <a:prstGeom prst="rect">
            <a:avLst/>
          </a:prstGeom>
          <a:noFill/>
          <a:ln>
            <a:noFill/>
          </a:ln>
        </p:spPr>
        <p:txBody>
          <a:bodyPr spcFirstLastPara="1" wrap="square" lIns="0" tIns="0" rIns="0" bIns="0" anchor="t" anchorCtr="0">
            <a:spAutoFit/>
          </a:bodyPr>
          <a:lstStyle/>
          <a:p>
            <a:pPr marL="0" marR="0" lvl="0" indent="0" algn="l" rtl="0">
              <a:lnSpc>
                <a:spcPct val="98028"/>
              </a:lnSpc>
              <a:spcBef>
                <a:spcPts val="0"/>
              </a:spcBef>
              <a:spcAft>
                <a:spcPts val="0"/>
              </a:spcAft>
              <a:buNone/>
            </a:pPr>
            <a:r>
              <a:rPr lang="en-US" sz="1674" b="1" i="0" u="none" strike="noStrike" cap="none">
                <a:solidFill>
                  <a:srgbClr val="000000"/>
                </a:solidFill>
                <a:latin typeface="Montserrat"/>
                <a:ea typeface="Montserrat"/>
                <a:cs typeface="Montserrat"/>
                <a:sym typeface="Montserrat"/>
              </a:rPr>
              <a:t>KIKELA, </a:t>
            </a:r>
            <a:r>
              <a:rPr lang="en-US" sz="1674" b="1">
                <a:latin typeface="Montserrat"/>
                <a:ea typeface="Montserrat"/>
                <a:cs typeface="Montserrat"/>
                <a:sym typeface="Montserrat"/>
              </a:rPr>
              <a:t>D'OÙ KSÉ</a:t>
            </a:r>
            <a:r>
              <a:rPr lang="en-US" sz="1674" b="1" i="0" u="none" strike="noStrike" cap="none">
                <a:solidFill>
                  <a:srgbClr val="000000"/>
                </a:solidFill>
                <a:latin typeface="Montserrat"/>
                <a:ea typeface="Montserrat"/>
                <a:cs typeface="Montserrat"/>
                <a:sym typeface="Montserrat"/>
              </a:rPr>
              <a:t> QU'ILS VIENNENT ? ;)</a:t>
            </a:r>
            <a:endParaRPr/>
          </a:p>
        </p:txBody>
      </p:sp>
      <p:sp>
        <p:nvSpPr>
          <p:cNvPr id="325" name="Google Shape;325;p4"/>
          <p:cNvSpPr txBox="1"/>
          <p:nvPr/>
        </p:nvSpPr>
        <p:spPr>
          <a:xfrm>
            <a:off x="1166391" y="2736950"/>
            <a:ext cx="4296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Anne</a:t>
            </a:r>
            <a:endParaRPr/>
          </a:p>
        </p:txBody>
      </p:sp>
      <p:sp>
        <p:nvSpPr>
          <p:cNvPr id="326" name="Google Shape;326;p4"/>
          <p:cNvSpPr txBox="1"/>
          <p:nvPr/>
        </p:nvSpPr>
        <p:spPr>
          <a:xfrm>
            <a:off x="1891427" y="3343325"/>
            <a:ext cx="4704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Margot</a:t>
            </a:r>
            <a:endParaRPr/>
          </a:p>
        </p:txBody>
      </p:sp>
      <p:sp>
        <p:nvSpPr>
          <p:cNvPr id="327" name="Google Shape;327;p4"/>
          <p:cNvSpPr txBox="1"/>
          <p:nvPr/>
        </p:nvSpPr>
        <p:spPr>
          <a:xfrm>
            <a:off x="1317428" y="3745975"/>
            <a:ext cx="5667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Margaux</a:t>
            </a:r>
            <a:endParaRPr/>
          </a:p>
        </p:txBody>
      </p:sp>
      <p:sp>
        <p:nvSpPr>
          <p:cNvPr id="328" name="Google Shape;328;p4"/>
          <p:cNvSpPr txBox="1"/>
          <p:nvPr/>
        </p:nvSpPr>
        <p:spPr>
          <a:xfrm>
            <a:off x="1492202" y="5143500"/>
            <a:ext cx="4557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Estelle</a:t>
            </a:r>
            <a:endParaRPr/>
          </a:p>
        </p:txBody>
      </p:sp>
      <p:sp>
        <p:nvSpPr>
          <p:cNvPr id="329" name="Google Shape;329;p4"/>
          <p:cNvSpPr txBox="1"/>
          <p:nvPr/>
        </p:nvSpPr>
        <p:spPr>
          <a:xfrm>
            <a:off x="2146798" y="5691000"/>
            <a:ext cx="4962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Pauline</a:t>
            </a:r>
            <a:endParaRPr/>
          </a:p>
        </p:txBody>
      </p:sp>
      <p:sp>
        <p:nvSpPr>
          <p:cNvPr id="330" name="Google Shape;330;p4"/>
          <p:cNvSpPr txBox="1"/>
          <p:nvPr/>
        </p:nvSpPr>
        <p:spPr>
          <a:xfrm>
            <a:off x="2554091" y="4934300"/>
            <a:ext cx="5343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Alisson</a:t>
            </a:r>
            <a:endParaRPr/>
          </a:p>
        </p:txBody>
      </p:sp>
      <p:sp>
        <p:nvSpPr>
          <p:cNvPr id="331" name="Google Shape;331;p4"/>
          <p:cNvSpPr txBox="1"/>
          <p:nvPr/>
        </p:nvSpPr>
        <p:spPr>
          <a:xfrm>
            <a:off x="3897602" y="4934300"/>
            <a:ext cx="3252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Elise</a:t>
            </a:r>
            <a:endParaRPr/>
          </a:p>
        </p:txBody>
      </p:sp>
      <p:sp>
        <p:nvSpPr>
          <p:cNvPr id="332" name="Google Shape;332;p4"/>
          <p:cNvSpPr txBox="1"/>
          <p:nvPr/>
        </p:nvSpPr>
        <p:spPr>
          <a:xfrm>
            <a:off x="4001239" y="5294525"/>
            <a:ext cx="4704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Mona</a:t>
            </a:r>
            <a:endParaRPr/>
          </a:p>
        </p:txBody>
      </p:sp>
      <p:sp>
        <p:nvSpPr>
          <p:cNvPr id="333" name="Google Shape;333;p4"/>
          <p:cNvSpPr txBox="1"/>
          <p:nvPr/>
        </p:nvSpPr>
        <p:spPr>
          <a:xfrm>
            <a:off x="2990052" y="3557150"/>
            <a:ext cx="4557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Aurore</a:t>
            </a:r>
            <a:endParaRPr/>
          </a:p>
        </p:txBody>
      </p:sp>
      <p:sp>
        <p:nvSpPr>
          <p:cNvPr id="334" name="Google Shape;334;p4"/>
          <p:cNvSpPr txBox="1"/>
          <p:nvPr/>
        </p:nvSpPr>
        <p:spPr>
          <a:xfrm>
            <a:off x="3540274" y="3378250"/>
            <a:ext cx="4215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Pierre</a:t>
            </a:r>
            <a:endParaRPr/>
          </a:p>
        </p:txBody>
      </p:sp>
      <p:sp>
        <p:nvSpPr>
          <p:cNvPr id="335" name="Google Shape;335;p4"/>
          <p:cNvSpPr txBox="1"/>
          <p:nvPr/>
        </p:nvSpPr>
        <p:spPr>
          <a:xfrm>
            <a:off x="3993549" y="3378250"/>
            <a:ext cx="5556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Mathilde</a:t>
            </a:r>
            <a:endParaRPr/>
          </a:p>
        </p:txBody>
      </p:sp>
      <p:sp>
        <p:nvSpPr>
          <p:cNvPr id="336" name="Google Shape;336;p4"/>
          <p:cNvSpPr txBox="1"/>
          <p:nvPr/>
        </p:nvSpPr>
        <p:spPr>
          <a:xfrm>
            <a:off x="4140652" y="4075125"/>
            <a:ext cx="2889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Alix</a:t>
            </a:r>
            <a:endParaRPr/>
          </a:p>
        </p:txBody>
      </p:sp>
      <p:sp>
        <p:nvSpPr>
          <p:cNvPr id="337" name="Google Shape;337;p4"/>
          <p:cNvSpPr txBox="1"/>
          <p:nvPr/>
        </p:nvSpPr>
        <p:spPr>
          <a:xfrm>
            <a:off x="4589051" y="4294100"/>
            <a:ext cx="6567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Clémence</a:t>
            </a:r>
            <a:endParaRPr/>
          </a:p>
        </p:txBody>
      </p:sp>
      <p:sp>
        <p:nvSpPr>
          <p:cNvPr id="338" name="Google Shape;338;p4"/>
          <p:cNvSpPr txBox="1"/>
          <p:nvPr/>
        </p:nvSpPr>
        <p:spPr>
          <a:xfrm>
            <a:off x="4599349" y="3525725"/>
            <a:ext cx="4215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Solène</a:t>
            </a:r>
            <a:endParaRPr/>
          </a:p>
        </p:txBody>
      </p:sp>
      <p:sp>
        <p:nvSpPr>
          <p:cNvPr id="339" name="Google Shape;339;p4"/>
          <p:cNvSpPr txBox="1"/>
          <p:nvPr/>
        </p:nvSpPr>
        <p:spPr>
          <a:xfrm>
            <a:off x="5017649" y="3525725"/>
            <a:ext cx="5667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Benjamin</a:t>
            </a:r>
            <a:endParaRPr/>
          </a:p>
        </p:txBody>
      </p:sp>
      <p:sp>
        <p:nvSpPr>
          <p:cNvPr id="340" name="Google Shape;340;p4"/>
          <p:cNvSpPr txBox="1"/>
          <p:nvPr/>
        </p:nvSpPr>
        <p:spPr>
          <a:xfrm>
            <a:off x="5315301" y="2497225"/>
            <a:ext cx="5667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Anthony</a:t>
            </a:r>
            <a:endParaRPr/>
          </a:p>
        </p:txBody>
      </p:sp>
      <p:sp>
        <p:nvSpPr>
          <p:cNvPr id="341" name="Google Shape;341;p4"/>
          <p:cNvSpPr txBox="1"/>
          <p:nvPr/>
        </p:nvSpPr>
        <p:spPr>
          <a:xfrm>
            <a:off x="5780398" y="3272625"/>
            <a:ext cx="3840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Marie</a:t>
            </a:r>
            <a:endParaRPr/>
          </a:p>
        </p:txBody>
      </p:sp>
      <p:sp>
        <p:nvSpPr>
          <p:cNvPr id="342" name="Google Shape;342;p4"/>
          <p:cNvSpPr txBox="1"/>
          <p:nvPr/>
        </p:nvSpPr>
        <p:spPr>
          <a:xfrm>
            <a:off x="6319924" y="3903450"/>
            <a:ext cx="4296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Alexa</a:t>
            </a:r>
            <a:endParaRPr/>
          </a:p>
        </p:txBody>
      </p:sp>
      <p:sp>
        <p:nvSpPr>
          <p:cNvPr id="343" name="Google Shape;343;p4"/>
          <p:cNvSpPr txBox="1"/>
          <p:nvPr/>
        </p:nvSpPr>
        <p:spPr>
          <a:xfrm>
            <a:off x="7194996" y="1529750"/>
            <a:ext cx="7458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Charlène</a:t>
            </a:r>
            <a:endParaRPr/>
          </a:p>
        </p:txBody>
      </p:sp>
      <p:sp>
        <p:nvSpPr>
          <p:cNvPr id="344" name="Google Shape;344;p4"/>
          <p:cNvSpPr txBox="1"/>
          <p:nvPr/>
        </p:nvSpPr>
        <p:spPr>
          <a:xfrm>
            <a:off x="6329300" y="2754625"/>
            <a:ext cx="6567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Samantha</a:t>
            </a:r>
            <a:endParaRPr/>
          </a:p>
        </p:txBody>
      </p:sp>
      <p:sp>
        <p:nvSpPr>
          <p:cNvPr id="345" name="Google Shape;345;p4"/>
          <p:cNvSpPr txBox="1"/>
          <p:nvPr/>
        </p:nvSpPr>
        <p:spPr>
          <a:xfrm>
            <a:off x="6940550" y="2754625"/>
            <a:ext cx="4557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Angela</a:t>
            </a:r>
            <a:endParaRPr/>
          </a:p>
        </p:txBody>
      </p:sp>
      <p:sp>
        <p:nvSpPr>
          <p:cNvPr id="346" name="Google Shape;346;p4"/>
          <p:cNvSpPr txBox="1"/>
          <p:nvPr/>
        </p:nvSpPr>
        <p:spPr>
          <a:xfrm>
            <a:off x="7349847" y="3017088"/>
            <a:ext cx="5343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Adriana</a:t>
            </a:r>
            <a:endParaRPr/>
          </a:p>
        </p:txBody>
      </p:sp>
      <p:sp>
        <p:nvSpPr>
          <p:cNvPr id="347" name="Google Shape;347;p4"/>
          <p:cNvSpPr txBox="1"/>
          <p:nvPr/>
        </p:nvSpPr>
        <p:spPr>
          <a:xfrm>
            <a:off x="6868573" y="4045700"/>
            <a:ext cx="4812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Clotilde</a:t>
            </a:r>
            <a:endParaRPr/>
          </a:p>
        </p:txBody>
      </p:sp>
      <p:sp>
        <p:nvSpPr>
          <p:cNvPr id="348" name="Google Shape;348;p4"/>
          <p:cNvSpPr txBox="1"/>
          <p:nvPr/>
        </p:nvSpPr>
        <p:spPr>
          <a:xfrm>
            <a:off x="7643349" y="4380050"/>
            <a:ext cx="3840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Rémi</a:t>
            </a:r>
            <a:endParaRPr/>
          </a:p>
        </p:txBody>
      </p:sp>
      <p:sp>
        <p:nvSpPr>
          <p:cNvPr id="349" name="Google Shape;349;p4"/>
          <p:cNvSpPr txBox="1"/>
          <p:nvPr/>
        </p:nvSpPr>
        <p:spPr>
          <a:xfrm>
            <a:off x="7459437" y="3690850"/>
            <a:ext cx="6567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Sébastien</a:t>
            </a:r>
            <a:endParaRPr/>
          </a:p>
        </p:txBody>
      </p:sp>
      <p:sp>
        <p:nvSpPr>
          <p:cNvPr id="350" name="Google Shape;350;p4"/>
          <p:cNvSpPr txBox="1"/>
          <p:nvPr/>
        </p:nvSpPr>
        <p:spPr>
          <a:xfrm>
            <a:off x="8395790" y="3903450"/>
            <a:ext cx="3969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Lucile</a:t>
            </a:r>
            <a:endParaRPr/>
          </a:p>
        </p:txBody>
      </p:sp>
      <p:sp>
        <p:nvSpPr>
          <p:cNvPr id="351" name="Google Shape;351;p4"/>
          <p:cNvSpPr txBox="1"/>
          <p:nvPr/>
        </p:nvSpPr>
        <p:spPr>
          <a:xfrm>
            <a:off x="8431627" y="2594175"/>
            <a:ext cx="3969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Gabin</a:t>
            </a:r>
            <a:endParaRPr/>
          </a:p>
        </p:txBody>
      </p:sp>
      <p:sp>
        <p:nvSpPr>
          <p:cNvPr id="352" name="Google Shape;352;p4"/>
          <p:cNvSpPr txBox="1"/>
          <p:nvPr/>
        </p:nvSpPr>
        <p:spPr>
          <a:xfrm>
            <a:off x="7920124" y="2594175"/>
            <a:ext cx="4296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FFFFFF"/>
                </a:solidFill>
                <a:latin typeface="Montserrat"/>
                <a:ea typeface="Montserrat"/>
                <a:cs typeface="Montserrat"/>
                <a:sym typeface="Montserrat"/>
              </a:rPr>
              <a:t>Marion</a:t>
            </a:r>
            <a:endParaRPr/>
          </a:p>
        </p:txBody>
      </p:sp>
      <p:sp>
        <p:nvSpPr>
          <p:cNvPr id="353" name="Google Shape;353;p4"/>
          <p:cNvSpPr txBox="1"/>
          <p:nvPr/>
        </p:nvSpPr>
        <p:spPr>
          <a:xfrm>
            <a:off x="8895151" y="6589100"/>
            <a:ext cx="5397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004F72"/>
                </a:solidFill>
                <a:latin typeface="Montserrat"/>
                <a:ea typeface="Montserrat"/>
                <a:cs typeface="Montserrat"/>
                <a:sym typeface="Montserrat"/>
              </a:rPr>
              <a:t>Séverine</a:t>
            </a:r>
            <a:endParaRPr/>
          </a:p>
        </p:txBody>
      </p:sp>
      <p:sp>
        <p:nvSpPr>
          <p:cNvPr id="354" name="Google Shape;354;p4"/>
          <p:cNvSpPr txBox="1"/>
          <p:nvPr/>
        </p:nvSpPr>
        <p:spPr>
          <a:xfrm>
            <a:off x="8302951" y="6589100"/>
            <a:ext cx="496200" cy="13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 b="1" i="0" u="none" strike="noStrike" cap="none">
                <a:solidFill>
                  <a:srgbClr val="004F72"/>
                </a:solidFill>
                <a:latin typeface="Montserrat"/>
                <a:ea typeface="Montserrat"/>
                <a:cs typeface="Montserrat"/>
                <a:sym typeface="Montserrat"/>
              </a:rPr>
              <a:t>Nicolas</a:t>
            </a:r>
            <a:endParaRPr/>
          </a:p>
        </p:txBody>
      </p:sp>
      <p:sp>
        <p:nvSpPr>
          <p:cNvPr id="355" name="Google Shape;355;p4"/>
          <p:cNvSpPr txBox="1"/>
          <p:nvPr/>
        </p:nvSpPr>
        <p:spPr>
          <a:xfrm>
            <a:off x="525850" y="6454675"/>
            <a:ext cx="3228900" cy="207300"/>
          </a:xfrm>
          <a:prstGeom prst="rect">
            <a:avLst/>
          </a:prstGeom>
          <a:noFill/>
          <a:ln>
            <a:noFill/>
          </a:ln>
        </p:spPr>
        <p:txBody>
          <a:bodyPr spcFirstLastPara="1" wrap="square" lIns="0" tIns="0" rIns="0" bIns="0" anchor="t" anchorCtr="0">
            <a:spAutoFit/>
          </a:bodyPr>
          <a:lstStyle/>
          <a:p>
            <a:pPr marL="0" marR="0" lvl="0" indent="0" algn="l" rtl="0">
              <a:lnSpc>
                <a:spcPct val="98028"/>
              </a:lnSpc>
              <a:spcBef>
                <a:spcPts val="0"/>
              </a:spcBef>
              <a:spcAft>
                <a:spcPts val="0"/>
              </a:spcAft>
              <a:buNone/>
            </a:pPr>
            <a:r>
              <a:rPr lang="en-US" sz="1374" b="1">
                <a:latin typeface="Montserrat"/>
                <a:ea typeface="Montserrat"/>
                <a:cs typeface="Montserrat"/>
                <a:sym typeface="Montserrat"/>
              </a:rPr>
              <a:t>Merci Linkedin pour les photos !</a:t>
            </a:r>
            <a:endParaRPr sz="11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g22a8b6839f7_0_9"/>
          <p:cNvSpPr txBox="1">
            <a:spLocks noGrp="1"/>
          </p:cNvSpPr>
          <p:nvPr>
            <p:ph type="body" idx="1"/>
          </p:nvPr>
        </p:nvSpPr>
        <p:spPr>
          <a:xfrm>
            <a:off x="677025" y="1506961"/>
            <a:ext cx="8698500" cy="5146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80BA27"/>
              </a:buClr>
              <a:buSzPts val="2000"/>
              <a:buNone/>
            </a:pPr>
            <a:r>
              <a:rPr lang="en-US" sz="2200" b="1">
                <a:solidFill>
                  <a:srgbClr val="80BA27"/>
                </a:solidFill>
                <a:latin typeface="Calibri"/>
                <a:ea typeface="Calibri"/>
                <a:cs typeface="Calibri"/>
                <a:sym typeface="Calibri"/>
              </a:rPr>
              <a:t>Alison</a:t>
            </a:r>
            <a:r>
              <a:rPr lang="en-US" sz="2200">
                <a:latin typeface="Calibri"/>
                <a:ea typeface="Calibri"/>
                <a:cs typeface="Calibri"/>
                <a:sym typeface="Calibri"/>
              </a:rPr>
              <a:t>, responsable du pôle</a:t>
            </a:r>
            <a:endParaRPr sz="3400"/>
          </a:p>
          <a:p>
            <a:pPr marL="0" lvl="0" indent="0" algn="l" rtl="0">
              <a:spcBef>
                <a:spcPts val="2400"/>
              </a:spcBef>
              <a:spcAft>
                <a:spcPts val="0"/>
              </a:spcAft>
              <a:buClr>
                <a:srgbClr val="80BA27"/>
              </a:buClr>
              <a:buSzPts val="2000"/>
              <a:buNone/>
            </a:pPr>
            <a:r>
              <a:rPr lang="en-US" sz="2200" b="1">
                <a:solidFill>
                  <a:srgbClr val="80BA27"/>
                </a:solidFill>
              </a:rPr>
              <a:t>Marie-Anaïs</a:t>
            </a:r>
            <a:r>
              <a:rPr lang="en-US" sz="2200"/>
              <a:t> et </a:t>
            </a:r>
            <a:r>
              <a:rPr lang="en-US" sz="2200" b="1">
                <a:solidFill>
                  <a:srgbClr val="80BA27"/>
                </a:solidFill>
              </a:rPr>
              <a:t>Eva </a:t>
            </a:r>
            <a:r>
              <a:rPr lang="en-US" sz="2200"/>
              <a:t>sur le site internet. Avec </a:t>
            </a:r>
            <a:r>
              <a:rPr lang="en-US" sz="2200" b="1">
                <a:solidFill>
                  <a:srgbClr val="80BA27"/>
                </a:solidFill>
              </a:rPr>
              <a:t>Juan</a:t>
            </a:r>
            <a:r>
              <a:rPr lang="en-US" sz="2200"/>
              <a:t> en stage jusque juillet</a:t>
            </a:r>
            <a:endParaRPr sz="3400"/>
          </a:p>
          <a:p>
            <a:pPr marL="0" lvl="0" indent="0" algn="l" rtl="0">
              <a:spcBef>
                <a:spcPts val="2400"/>
              </a:spcBef>
              <a:spcAft>
                <a:spcPts val="0"/>
              </a:spcAft>
              <a:buClr>
                <a:srgbClr val="80BA27"/>
              </a:buClr>
              <a:buSzPts val="2000"/>
              <a:buNone/>
            </a:pPr>
            <a:r>
              <a:rPr lang="en-US" sz="2200" b="1">
                <a:solidFill>
                  <a:srgbClr val="80BA27"/>
                </a:solidFill>
                <a:latin typeface="Calibri"/>
                <a:ea typeface="Calibri"/>
                <a:cs typeface="Calibri"/>
                <a:sym typeface="Calibri"/>
              </a:rPr>
              <a:t>Alexandre</a:t>
            </a:r>
            <a:r>
              <a:rPr lang="en-US" sz="2200">
                <a:latin typeface="Calibri"/>
                <a:ea typeface="Calibri"/>
                <a:cs typeface="Calibri"/>
                <a:sym typeface="Calibri"/>
              </a:rPr>
              <a:t> </a:t>
            </a:r>
            <a:r>
              <a:rPr lang="en-US" sz="2200"/>
              <a:t>pour la presse</a:t>
            </a:r>
            <a:endParaRPr sz="3400"/>
          </a:p>
          <a:p>
            <a:pPr marL="0" lvl="0" indent="0" algn="l" rtl="0">
              <a:spcBef>
                <a:spcPts val="2400"/>
              </a:spcBef>
              <a:spcAft>
                <a:spcPts val="0"/>
              </a:spcAft>
              <a:buClr>
                <a:srgbClr val="80BA27"/>
              </a:buClr>
              <a:buSzPts val="2000"/>
              <a:buNone/>
            </a:pPr>
            <a:r>
              <a:rPr lang="en-US" sz="2200" b="1">
                <a:solidFill>
                  <a:srgbClr val="80BA27"/>
                </a:solidFill>
                <a:latin typeface="Calibri"/>
                <a:ea typeface="Calibri"/>
                <a:cs typeface="Calibri"/>
                <a:sym typeface="Calibri"/>
              </a:rPr>
              <a:t>Danielle</a:t>
            </a:r>
            <a:r>
              <a:rPr lang="en-US" sz="2200">
                <a:latin typeface="Calibri"/>
                <a:ea typeface="Calibri"/>
                <a:cs typeface="Calibri"/>
                <a:sym typeface="Calibri"/>
              </a:rPr>
              <a:t>, notre reporter d’images</a:t>
            </a:r>
            <a:endParaRPr sz="3400"/>
          </a:p>
          <a:p>
            <a:pPr marL="0" lvl="0" indent="0" algn="l" rtl="0">
              <a:spcBef>
                <a:spcPts val="2400"/>
              </a:spcBef>
              <a:spcAft>
                <a:spcPts val="0"/>
              </a:spcAft>
              <a:buClr>
                <a:srgbClr val="80BA27"/>
              </a:buClr>
              <a:buSzPts val="2000"/>
              <a:buNone/>
            </a:pPr>
            <a:r>
              <a:rPr lang="en-US" sz="2200" b="1">
                <a:solidFill>
                  <a:srgbClr val="80BA27"/>
                </a:solidFill>
              </a:rPr>
              <a:t>Thomas</a:t>
            </a:r>
            <a:r>
              <a:rPr lang="en-US" sz="2200"/>
              <a:t>, photographe et responsable de la médiathèque</a:t>
            </a:r>
            <a:endParaRPr sz="3400"/>
          </a:p>
          <a:p>
            <a:pPr marL="0" lvl="0" indent="0" algn="l" rtl="0">
              <a:spcBef>
                <a:spcPts val="2400"/>
              </a:spcBef>
              <a:spcAft>
                <a:spcPts val="0"/>
              </a:spcAft>
              <a:buClr>
                <a:srgbClr val="80BA27"/>
              </a:buClr>
              <a:buSzPts val="2000"/>
              <a:buNone/>
            </a:pPr>
            <a:r>
              <a:rPr lang="en-US" sz="2200" b="1">
                <a:solidFill>
                  <a:srgbClr val="80BA27"/>
                </a:solidFill>
                <a:latin typeface="Calibri"/>
                <a:ea typeface="Calibri"/>
                <a:cs typeface="Calibri"/>
                <a:sym typeface="Calibri"/>
              </a:rPr>
              <a:t>Séverine</a:t>
            </a:r>
            <a:r>
              <a:rPr lang="en-US" sz="2200">
                <a:latin typeface="Calibri"/>
                <a:ea typeface="Calibri"/>
                <a:cs typeface="Calibri"/>
                <a:sym typeface="Calibri"/>
              </a:rPr>
              <a:t>, Social Media Manager</a:t>
            </a:r>
            <a:endParaRPr sz="3400"/>
          </a:p>
          <a:p>
            <a:pPr marL="0" lvl="0" indent="0" algn="l" rtl="0">
              <a:spcBef>
                <a:spcPts val="2400"/>
              </a:spcBef>
              <a:spcAft>
                <a:spcPts val="0"/>
              </a:spcAft>
              <a:buClr>
                <a:srgbClr val="80BA27"/>
              </a:buClr>
              <a:buSzPts val="2000"/>
              <a:buNone/>
            </a:pPr>
            <a:r>
              <a:rPr lang="en-US" sz="2200" b="1">
                <a:solidFill>
                  <a:srgbClr val="80BA27"/>
                </a:solidFill>
              </a:rPr>
              <a:t>Anaïs</a:t>
            </a:r>
            <a:r>
              <a:rPr lang="en-US" sz="2200"/>
              <a:t>, en alternance et qui nous assiste dans le service</a:t>
            </a:r>
            <a:endParaRPr sz="2200">
              <a:latin typeface="Calibri"/>
              <a:ea typeface="Calibri"/>
              <a:cs typeface="Calibri"/>
              <a:sym typeface="Calibri"/>
            </a:endParaRPr>
          </a:p>
          <a:p>
            <a:pPr marL="342900" lvl="0" indent="-165100" algn="l" rtl="0">
              <a:spcBef>
                <a:spcPts val="2400"/>
              </a:spcBef>
              <a:spcAft>
                <a:spcPts val="0"/>
              </a:spcAft>
              <a:buClr>
                <a:schemeClr val="dk1"/>
              </a:buClr>
              <a:buSzPts val="2800"/>
              <a:buNone/>
            </a:pPr>
            <a:endParaRPr sz="2800">
              <a:latin typeface="Calibri"/>
              <a:ea typeface="Calibri"/>
              <a:cs typeface="Calibri"/>
              <a:sym typeface="Calibri"/>
            </a:endParaRPr>
          </a:p>
          <a:p>
            <a:pPr marL="342900" lvl="0" indent="-184150" algn="l" rtl="0">
              <a:spcBef>
                <a:spcPts val="2400"/>
              </a:spcBef>
              <a:spcAft>
                <a:spcPts val="0"/>
              </a:spcAft>
              <a:buClr>
                <a:schemeClr val="dk1"/>
              </a:buClr>
              <a:buSzPts val="2500"/>
              <a:buNone/>
            </a:pPr>
            <a:endParaRPr sz="2500">
              <a:latin typeface="Calibri"/>
              <a:ea typeface="Calibri"/>
              <a:cs typeface="Calibri"/>
              <a:sym typeface="Calibri"/>
            </a:endParaRPr>
          </a:p>
        </p:txBody>
      </p:sp>
      <p:sp>
        <p:nvSpPr>
          <p:cNvPr id="899" name="Google Shape;899;g22a8b6839f7_0_9"/>
          <p:cNvSpPr txBox="1"/>
          <p:nvPr/>
        </p:nvSpPr>
        <p:spPr>
          <a:xfrm>
            <a:off x="364570" y="278025"/>
            <a:ext cx="9485400" cy="1094700"/>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009BA9"/>
              </a:buClr>
              <a:buSzPts val="4400"/>
              <a:buFont typeface="Trebuchet MS"/>
              <a:buNone/>
            </a:pPr>
            <a:r>
              <a:rPr lang="en-US" sz="4400" b="1" i="0">
                <a:solidFill>
                  <a:srgbClr val="009BA9"/>
                </a:solidFill>
                <a:latin typeface="Trebuchet MS"/>
                <a:ea typeface="Trebuchet MS"/>
                <a:cs typeface="Trebuchet MS"/>
                <a:sym typeface="Trebuchet MS"/>
              </a:rPr>
              <a:t>Et plus précisément à la com’</a:t>
            </a:r>
            <a:endParaRPr sz="2800" i="0">
              <a:solidFill>
                <a:srgbClr val="009BA9"/>
              </a:solidFill>
              <a:latin typeface="Trebuchet MS"/>
              <a:ea typeface="Trebuchet MS"/>
              <a:cs typeface="Trebuchet MS"/>
              <a:sym typeface="Trebuchet MS"/>
            </a:endParaRPr>
          </a:p>
        </p:txBody>
      </p:sp>
      <p:pic>
        <p:nvPicPr>
          <p:cNvPr id="900" name="Google Shape;900;g22a8b6839f7_0_9"/>
          <p:cNvPicPr preferRelativeResize="0"/>
          <p:nvPr/>
        </p:nvPicPr>
        <p:blipFill rotWithShape="1">
          <a:blip r:embed="rId3">
            <a:alphaModFix/>
          </a:blip>
          <a:srcRect/>
          <a:stretch/>
        </p:blipFill>
        <p:spPr>
          <a:xfrm>
            <a:off x="7536224" y="6486568"/>
            <a:ext cx="2164750" cy="7768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g22a8b6839f7_0_15"/>
          <p:cNvSpPr txBox="1">
            <a:spLocks noGrp="1"/>
          </p:cNvSpPr>
          <p:nvPr>
            <p:ph type="title"/>
          </p:nvPr>
        </p:nvSpPr>
        <p:spPr>
          <a:xfrm>
            <a:off x="165771" y="330925"/>
            <a:ext cx="8896800" cy="12192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accent1"/>
              </a:buClr>
              <a:buSzPct val="100000"/>
              <a:buFont typeface="Calibri"/>
              <a:buNone/>
            </a:pPr>
            <a:r>
              <a:rPr lang="en-US" b="1">
                <a:solidFill>
                  <a:srgbClr val="009BA9"/>
                </a:solidFill>
                <a:latin typeface="Trebuchet MS"/>
                <a:ea typeface="Trebuchet MS"/>
                <a:cs typeface="Trebuchet MS"/>
                <a:sym typeface="Trebuchet MS"/>
              </a:rPr>
              <a:t>Où nous trouver sur les réseaux ?</a:t>
            </a:r>
            <a:r>
              <a:rPr lang="en-US"/>
              <a:t> </a:t>
            </a:r>
            <a:br>
              <a:rPr lang="en-US"/>
            </a:br>
            <a:r>
              <a:rPr lang="en-US" sz="2200"/>
              <a:t>(en français)</a:t>
            </a:r>
            <a:endParaRPr/>
          </a:p>
        </p:txBody>
      </p:sp>
      <p:sp>
        <p:nvSpPr>
          <p:cNvPr id="907" name="Google Shape;907;g22a8b6839f7_0_15"/>
          <p:cNvSpPr txBox="1">
            <a:spLocks noGrp="1"/>
          </p:cNvSpPr>
          <p:nvPr>
            <p:ph type="body" idx="1"/>
          </p:nvPr>
        </p:nvSpPr>
        <p:spPr>
          <a:xfrm>
            <a:off x="1132375" y="2421176"/>
            <a:ext cx="4677000" cy="31995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en-US" sz="3100"/>
              <a:t>Facebook : 200 000 fans</a:t>
            </a:r>
            <a:endParaRPr sz="3100"/>
          </a:p>
          <a:p>
            <a:pPr marL="0" lvl="0" indent="0" algn="l" rtl="0">
              <a:spcBef>
                <a:spcPts val="640"/>
              </a:spcBef>
              <a:spcAft>
                <a:spcPts val="0"/>
              </a:spcAft>
              <a:buClr>
                <a:schemeClr val="dk1"/>
              </a:buClr>
              <a:buSzPts val="3200"/>
              <a:buNone/>
            </a:pPr>
            <a:r>
              <a:rPr lang="en-US" sz="3100"/>
              <a:t>Instagram : 62 000 abonnés</a:t>
            </a:r>
            <a:endParaRPr sz="3100"/>
          </a:p>
          <a:p>
            <a:pPr marL="0" lvl="0" indent="0" algn="l" rtl="0">
              <a:spcBef>
                <a:spcPts val="640"/>
              </a:spcBef>
              <a:spcAft>
                <a:spcPts val="0"/>
              </a:spcAft>
              <a:buClr>
                <a:schemeClr val="dk1"/>
              </a:buClr>
              <a:buSzPts val="3200"/>
              <a:buNone/>
            </a:pPr>
            <a:r>
              <a:rPr lang="en-US" sz="3100"/>
              <a:t>Twitter : 25 000 followers</a:t>
            </a:r>
            <a:endParaRPr sz="3100"/>
          </a:p>
          <a:p>
            <a:pPr marL="0" lvl="0" indent="0" algn="l" rtl="0">
              <a:spcBef>
                <a:spcPts val="640"/>
              </a:spcBef>
              <a:spcAft>
                <a:spcPts val="0"/>
              </a:spcAft>
              <a:buClr>
                <a:schemeClr val="dk1"/>
              </a:buClr>
              <a:buSzPts val="3200"/>
              <a:buNone/>
            </a:pPr>
            <a:r>
              <a:rPr lang="en-US" sz="3100"/>
              <a:t>Linkedin : 13 000 abonnés</a:t>
            </a:r>
            <a:endParaRPr sz="3100"/>
          </a:p>
          <a:p>
            <a:pPr marL="0" lvl="0" indent="0" algn="l" rtl="0">
              <a:spcBef>
                <a:spcPts val="640"/>
              </a:spcBef>
              <a:spcAft>
                <a:spcPts val="0"/>
              </a:spcAft>
              <a:buClr>
                <a:schemeClr val="dk1"/>
              </a:buClr>
              <a:buSzPts val="3200"/>
              <a:buNone/>
            </a:pPr>
            <a:r>
              <a:rPr lang="en-US" sz="3100"/>
              <a:t>Pinterest : 207 abonnés</a:t>
            </a:r>
            <a:r>
              <a:rPr lang="en-US"/>
              <a:t> </a:t>
            </a:r>
            <a:r>
              <a:rPr lang="en-US" sz="2000"/>
              <a:t>(compte ouvert le 1</a:t>
            </a:r>
            <a:r>
              <a:rPr lang="en-US" sz="2000" baseline="30000"/>
              <a:t>er</a:t>
            </a:r>
            <a:r>
              <a:rPr lang="en-US" sz="2000"/>
              <a:t> mars)</a:t>
            </a:r>
            <a:endParaRPr/>
          </a:p>
        </p:txBody>
      </p:sp>
      <p:pic>
        <p:nvPicPr>
          <p:cNvPr id="908" name="Google Shape;908;g22a8b6839f7_0_15"/>
          <p:cNvPicPr preferRelativeResize="0"/>
          <p:nvPr/>
        </p:nvPicPr>
        <p:blipFill rotWithShape="1">
          <a:blip r:embed="rId3">
            <a:alphaModFix/>
          </a:blip>
          <a:srcRect/>
          <a:stretch/>
        </p:blipFill>
        <p:spPr>
          <a:xfrm>
            <a:off x="6421648" y="2948055"/>
            <a:ext cx="3004357" cy="2140605"/>
          </a:xfrm>
          <a:prstGeom prst="rect">
            <a:avLst/>
          </a:prstGeom>
          <a:noFill/>
          <a:ln>
            <a:noFill/>
          </a:ln>
        </p:spPr>
      </p:pic>
      <p:pic>
        <p:nvPicPr>
          <p:cNvPr id="909" name="Google Shape;909;g22a8b6839f7_0_15"/>
          <p:cNvPicPr preferRelativeResize="0"/>
          <p:nvPr/>
        </p:nvPicPr>
        <p:blipFill rotWithShape="1">
          <a:blip r:embed="rId4">
            <a:alphaModFix/>
          </a:blip>
          <a:srcRect/>
          <a:stretch/>
        </p:blipFill>
        <p:spPr>
          <a:xfrm>
            <a:off x="673596" y="2466890"/>
            <a:ext cx="458788" cy="458788"/>
          </a:xfrm>
          <a:prstGeom prst="rect">
            <a:avLst/>
          </a:prstGeom>
          <a:noFill/>
          <a:ln>
            <a:noFill/>
          </a:ln>
        </p:spPr>
      </p:pic>
      <p:pic>
        <p:nvPicPr>
          <p:cNvPr id="910" name="Google Shape;910;g22a8b6839f7_0_15"/>
          <p:cNvPicPr preferRelativeResize="0"/>
          <p:nvPr/>
        </p:nvPicPr>
        <p:blipFill rotWithShape="1">
          <a:blip r:embed="rId5">
            <a:alphaModFix/>
          </a:blip>
          <a:srcRect/>
          <a:stretch/>
        </p:blipFill>
        <p:spPr>
          <a:xfrm>
            <a:off x="658357" y="3043823"/>
            <a:ext cx="452466" cy="452466"/>
          </a:xfrm>
          <a:prstGeom prst="rect">
            <a:avLst/>
          </a:prstGeom>
          <a:noFill/>
          <a:ln>
            <a:noFill/>
          </a:ln>
        </p:spPr>
      </p:pic>
      <p:pic>
        <p:nvPicPr>
          <p:cNvPr id="911" name="Google Shape;911;g22a8b6839f7_0_15" descr="Logo twitter - Icônes social gratuites"/>
          <p:cNvPicPr preferRelativeResize="0"/>
          <p:nvPr/>
        </p:nvPicPr>
        <p:blipFill rotWithShape="1">
          <a:blip r:embed="rId6">
            <a:alphaModFix/>
          </a:blip>
          <a:srcRect/>
          <a:stretch/>
        </p:blipFill>
        <p:spPr>
          <a:xfrm>
            <a:off x="693553" y="3614448"/>
            <a:ext cx="382071" cy="382071"/>
          </a:xfrm>
          <a:prstGeom prst="rect">
            <a:avLst/>
          </a:prstGeom>
          <a:noFill/>
          <a:ln>
            <a:noFill/>
          </a:ln>
        </p:spPr>
      </p:pic>
      <p:pic>
        <p:nvPicPr>
          <p:cNvPr id="912" name="Google Shape;912;g22a8b6839f7_0_15" descr="Logo Linkedin Blanc - Vecteurs et PSD gratuits à télécharger"/>
          <p:cNvPicPr preferRelativeResize="0"/>
          <p:nvPr/>
        </p:nvPicPr>
        <p:blipFill rotWithShape="1">
          <a:blip r:embed="rId7">
            <a:alphaModFix/>
          </a:blip>
          <a:srcRect/>
          <a:stretch/>
        </p:blipFill>
        <p:spPr>
          <a:xfrm>
            <a:off x="690368" y="4200601"/>
            <a:ext cx="388443" cy="388443"/>
          </a:xfrm>
          <a:prstGeom prst="rect">
            <a:avLst/>
          </a:prstGeom>
          <a:noFill/>
          <a:ln>
            <a:noFill/>
          </a:ln>
        </p:spPr>
      </p:pic>
      <p:pic>
        <p:nvPicPr>
          <p:cNvPr id="913" name="Google Shape;913;g22a8b6839f7_0_15" descr="Icône Pinterest, logo dans Social Media Pro"/>
          <p:cNvPicPr preferRelativeResize="0"/>
          <p:nvPr/>
        </p:nvPicPr>
        <p:blipFill rotWithShape="1">
          <a:blip r:embed="rId8">
            <a:alphaModFix/>
          </a:blip>
          <a:srcRect/>
          <a:stretch/>
        </p:blipFill>
        <p:spPr>
          <a:xfrm>
            <a:off x="687206" y="4793127"/>
            <a:ext cx="431566" cy="431566"/>
          </a:xfrm>
          <a:prstGeom prst="rect">
            <a:avLst/>
          </a:prstGeom>
          <a:noFill/>
          <a:ln>
            <a:noFill/>
          </a:ln>
        </p:spPr>
      </p:pic>
      <p:pic>
        <p:nvPicPr>
          <p:cNvPr id="914" name="Google Shape;914;g22a8b6839f7_0_15"/>
          <p:cNvPicPr preferRelativeResize="0"/>
          <p:nvPr/>
        </p:nvPicPr>
        <p:blipFill rotWithShape="1">
          <a:blip r:embed="rId9">
            <a:alphaModFix/>
          </a:blip>
          <a:srcRect/>
          <a:stretch/>
        </p:blipFill>
        <p:spPr>
          <a:xfrm>
            <a:off x="7536224" y="6486568"/>
            <a:ext cx="2164750" cy="7768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g22a8b6839f7_0_27"/>
          <p:cNvSpPr txBox="1">
            <a:spLocks noGrp="1"/>
          </p:cNvSpPr>
          <p:nvPr>
            <p:ph type="title"/>
          </p:nvPr>
        </p:nvSpPr>
        <p:spPr>
          <a:xfrm>
            <a:off x="527555" y="220885"/>
            <a:ext cx="8778300" cy="82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1"/>
              </a:buClr>
              <a:buSzPts val="3960"/>
              <a:buFont typeface="Calibri"/>
              <a:buNone/>
            </a:pPr>
            <a:r>
              <a:rPr lang="en-US" sz="2760" b="1">
                <a:solidFill>
                  <a:srgbClr val="009BA9"/>
                </a:solidFill>
                <a:latin typeface="Trebuchet MS"/>
                <a:ea typeface="Trebuchet MS"/>
                <a:cs typeface="Trebuchet MS"/>
                <a:sym typeface="Trebuchet MS"/>
              </a:rPr>
              <a:t>Nos grandes actions de communication pour 2023</a:t>
            </a:r>
            <a:endParaRPr sz="2760"/>
          </a:p>
        </p:txBody>
      </p:sp>
      <p:sp>
        <p:nvSpPr>
          <p:cNvPr id="921" name="Google Shape;921;g22a8b6839f7_0_27"/>
          <p:cNvSpPr txBox="1">
            <a:spLocks noGrp="1"/>
          </p:cNvSpPr>
          <p:nvPr>
            <p:ph type="body" idx="1"/>
          </p:nvPr>
        </p:nvSpPr>
        <p:spPr>
          <a:xfrm>
            <a:off x="527555" y="1048264"/>
            <a:ext cx="8698500" cy="5338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sz="1800"/>
              <a:t>Développement et promotion sur </a:t>
            </a:r>
            <a:r>
              <a:rPr lang="en-US" sz="1800">
                <a:solidFill>
                  <a:srgbClr val="80BA27"/>
                </a:solidFill>
              </a:rPr>
              <a:t>site web</a:t>
            </a:r>
            <a:r>
              <a:rPr lang="en-US" sz="1800"/>
              <a:t>, des </a:t>
            </a:r>
            <a:r>
              <a:rPr lang="en-US" sz="1800">
                <a:solidFill>
                  <a:srgbClr val="80BA27"/>
                </a:solidFill>
              </a:rPr>
              <a:t>réseaux sociaux </a:t>
            </a:r>
            <a:r>
              <a:rPr lang="en-US" sz="1800"/>
              <a:t>et </a:t>
            </a:r>
            <a:r>
              <a:rPr lang="en-US" sz="1800">
                <a:solidFill>
                  <a:srgbClr val="80BA27"/>
                </a:solidFill>
              </a:rPr>
              <a:t>accueils de presse </a:t>
            </a:r>
            <a:r>
              <a:rPr lang="en-US" sz="1800"/>
              <a:t>sur les ailes de saison en privilégiant les lieux moins fréquentés et les modes de déplacement doux. </a:t>
            </a:r>
            <a:endParaRPr/>
          </a:p>
          <a:p>
            <a:pPr marL="0" lvl="0" indent="0" algn="l" rtl="0">
              <a:spcBef>
                <a:spcPts val="2400"/>
              </a:spcBef>
              <a:spcAft>
                <a:spcPts val="0"/>
              </a:spcAft>
              <a:buClr>
                <a:schemeClr val="dk1"/>
              </a:buClr>
              <a:buSzPts val="1800"/>
              <a:buNone/>
            </a:pPr>
            <a:r>
              <a:rPr lang="en-US" sz="1800"/>
              <a:t>Accueils d’</a:t>
            </a:r>
            <a:r>
              <a:rPr lang="en-US" sz="1800">
                <a:solidFill>
                  <a:srgbClr val="80BA27"/>
                </a:solidFill>
              </a:rPr>
              <a:t>influenceurs</a:t>
            </a:r>
            <a:r>
              <a:rPr lang="en-US" sz="1800"/>
              <a:t> : French Wanderers sur le territoire de Coutances puis sur le GR® tour de Suisse Normande</a:t>
            </a:r>
            <a:endParaRPr/>
          </a:p>
          <a:p>
            <a:pPr marL="0" lvl="0" indent="0" algn="l" rtl="0">
              <a:spcBef>
                <a:spcPts val="2400"/>
              </a:spcBef>
              <a:spcAft>
                <a:spcPts val="0"/>
              </a:spcAft>
              <a:buClr>
                <a:schemeClr val="dk1"/>
              </a:buClr>
              <a:buSzPts val="1800"/>
              <a:buNone/>
            </a:pPr>
            <a:r>
              <a:rPr lang="en-US" sz="1800"/>
              <a:t>Mise en avant des </a:t>
            </a:r>
            <a:r>
              <a:rPr lang="en-US" sz="1800" i="1">
                <a:solidFill>
                  <a:srgbClr val="80BA27"/>
                </a:solidFill>
              </a:rPr>
              <a:t>Expériences Normandes </a:t>
            </a:r>
            <a:r>
              <a:rPr lang="en-US" sz="1800"/>
              <a:t>et </a:t>
            </a:r>
            <a:r>
              <a:rPr lang="en-US" sz="1800">
                <a:solidFill>
                  <a:srgbClr val="80BA27"/>
                </a:solidFill>
              </a:rPr>
              <a:t>de </a:t>
            </a:r>
            <a:r>
              <a:rPr lang="en-US" sz="1800" i="1">
                <a:solidFill>
                  <a:srgbClr val="80BA27"/>
                </a:solidFill>
              </a:rPr>
              <a:t>Normandie Sans Ma Voiture</a:t>
            </a:r>
            <a:endParaRPr/>
          </a:p>
          <a:p>
            <a:pPr marL="0" lvl="0" indent="0" algn="l" rtl="0">
              <a:spcBef>
                <a:spcPts val="0"/>
              </a:spcBef>
              <a:spcAft>
                <a:spcPts val="0"/>
              </a:spcAft>
              <a:buClr>
                <a:schemeClr val="dk1"/>
              </a:buClr>
              <a:buSzPts val="1800"/>
              <a:buNone/>
            </a:pPr>
            <a:endParaRPr sz="1800">
              <a:latin typeface="Calibri"/>
              <a:ea typeface="Calibri"/>
              <a:cs typeface="Calibri"/>
              <a:sym typeface="Calibri"/>
            </a:endParaRPr>
          </a:p>
          <a:p>
            <a:pPr marL="0" lvl="0" indent="0" algn="l" rtl="0">
              <a:spcBef>
                <a:spcPts val="0"/>
              </a:spcBef>
              <a:spcAft>
                <a:spcPts val="0"/>
              </a:spcAft>
              <a:buClr>
                <a:schemeClr val="dk1"/>
              </a:buClr>
              <a:buSzPts val="1800"/>
              <a:buNone/>
            </a:pPr>
            <a:r>
              <a:rPr lang="en-US" sz="1800"/>
              <a:t>Promotion </a:t>
            </a:r>
            <a:r>
              <a:rPr lang="en-US" sz="1800">
                <a:latin typeface="Calibri"/>
                <a:ea typeface="Calibri"/>
                <a:cs typeface="Calibri"/>
                <a:sym typeface="Calibri"/>
              </a:rPr>
              <a:t>de la Normandie sur les ailes de saison avec une </a:t>
            </a:r>
            <a:r>
              <a:rPr lang="en-US" sz="1800">
                <a:solidFill>
                  <a:srgbClr val="80BA27"/>
                </a:solidFill>
                <a:latin typeface="Calibri"/>
                <a:ea typeface="Calibri"/>
                <a:cs typeface="Calibri"/>
                <a:sym typeface="Calibri"/>
              </a:rPr>
              <a:t>campagne de communication digitale </a:t>
            </a:r>
            <a:r>
              <a:rPr lang="en-US" sz="1800">
                <a:latin typeface="Calibri"/>
                <a:ea typeface="Calibri"/>
                <a:cs typeface="Calibri"/>
                <a:sym typeface="Calibri"/>
              </a:rPr>
              <a:t>en 3 vagues (printemps, automne et fin d’année) </a:t>
            </a:r>
            <a:endParaRPr/>
          </a:p>
          <a:p>
            <a:pPr marL="0" lvl="0" indent="0" algn="l" rtl="0">
              <a:spcBef>
                <a:spcPts val="2400"/>
              </a:spcBef>
              <a:spcAft>
                <a:spcPts val="0"/>
              </a:spcAft>
              <a:buClr>
                <a:schemeClr val="dk1"/>
              </a:buClr>
              <a:buSzPts val="1800"/>
              <a:buNone/>
            </a:pPr>
            <a:r>
              <a:rPr lang="en-US" sz="1800"/>
              <a:t>Promotion des grands événements :</a:t>
            </a:r>
            <a:endParaRPr/>
          </a:p>
          <a:p>
            <a:pPr marL="342900" lvl="0" indent="-342900" algn="l" rtl="0">
              <a:spcBef>
                <a:spcPts val="2400"/>
              </a:spcBef>
              <a:spcAft>
                <a:spcPts val="0"/>
              </a:spcAft>
              <a:buClr>
                <a:srgbClr val="80BA27"/>
              </a:buClr>
              <a:buSzPts val="1800"/>
              <a:buChar char="•"/>
            </a:pPr>
            <a:r>
              <a:rPr lang="en-US" sz="1800">
                <a:solidFill>
                  <a:srgbClr val="80BA27"/>
                </a:solidFill>
                <a:latin typeface="Calibri"/>
                <a:ea typeface="Calibri"/>
                <a:cs typeface="Calibri"/>
                <a:sym typeface="Calibri"/>
              </a:rPr>
              <a:t>Armada</a:t>
            </a:r>
            <a:r>
              <a:rPr lang="en-US" sz="1800">
                <a:latin typeface="Calibri"/>
                <a:ea typeface="Calibri"/>
                <a:cs typeface="Calibri"/>
                <a:sym typeface="Calibri"/>
              </a:rPr>
              <a:t> : presse et digital (site web et RS)</a:t>
            </a:r>
            <a:endParaRPr/>
          </a:p>
          <a:p>
            <a:pPr marL="342900" lvl="0" indent="-342900" algn="l" rtl="0">
              <a:spcBef>
                <a:spcPts val="2400"/>
              </a:spcBef>
              <a:spcAft>
                <a:spcPts val="0"/>
              </a:spcAft>
              <a:buClr>
                <a:srgbClr val="80BA27"/>
              </a:buClr>
              <a:buSzPts val="1800"/>
              <a:buChar char="•"/>
            </a:pPr>
            <a:r>
              <a:rPr lang="en-US" sz="1800">
                <a:solidFill>
                  <a:srgbClr val="80BA27"/>
                </a:solidFill>
              </a:rPr>
              <a:t>80ème anniversaire du D-Day </a:t>
            </a:r>
            <a:r>
              <a:rPr lang="en-US" sz="1800"/>
              <a:t>: projet Epicurieux</a:t>
            </a:r>
            <a:endParaRPr sz="1800"/>
          </a:p>
          <a:p>
            <a:pPr marL="342900" lvl="0" indent="-342900" algn="l" rtl="0">
              <a:spcBef>
                <a:spcPts val="2400"/>
              </a:spcBef>
              <a:spcAft>
                <a:spcPts val="0"/>
              </a:spcAft>
              <a:buClr>
                <a:srgbClr val="80BA27"/>
              </a:buClr>
              <a:buSzPts val="1800"/>
              <a:buChar char="•"/>
            </a:pPr>
            <a:r>
              <a:rPr lang="en-US" sz="1800">
                <a:solidFill>
                  <a:srgbClr val="80BA27"/>
                </a:solidFill>
                <a:latin typeface="Calibri"/>
                <a:ea typeface="Calibri"/>
                <a:cs typeface="Calibri"/>
                <a:sym typeface="Calibri"/>
              </a:rPr>
              <a:t>150</a:t>
            </a:r>
            <a:r>
              <a:rPr lang="en-US" sz="1800" baseline="30000">
                <a:solidFill>
                  <a:srgbClr val="80BA27"/>
                </a:solidFill>
                <a:latin typeface="Calibri"/>
                <a:ea typeface="Calibri"/>
                <a:cs typeface="Calibri"/>
                <a:sym typeface="Calibri"/>
              </a:rPr>
              <a:t>ème</a:t>
            </a:r>
            <a:r>
              <a:rPr lang="en-US" sz="1800">
                <a:solidFill>
                  <a:srgbClr val="80BA27"/>
                </a:solidFill>
                <a:latin typeface="Calibri"/>
                <a:ea typeface="Calibri"/>
                <a:cs typeface="Calibri"/>
                <a:sym typeface="Calibri"/>
              </a:rPr>
              <a:t> anniversaire de l’I</a:t>
            </a:r>
            <a:r>
              <a:rPr lang="en-US" sz="1800">
                <a:solidFill>
                  <a:srgbClr val="80BA27"/>
                </a:solidFill>
              </a:rPr>
              <a:t>mpressionnisme </a:t>
            </a:r>
            <a:r>
              <a:rPr lang="en-US" sz="1800"/>
              <a:t>: projet Jonathan Bertin</a:t>
            </a:r>
            <a:endParaRPr/>
          </a:p>
          <a:p>
            <a:pPr marL="0" lvl="0" indent="0" algn="l" rtl="0">
              <a:spcBef>
                <a:spcPts val="2400"/>
              </a:spcBef>
              <a:spcAft>
                <a:spcPts val="0"/>
              </a:spcAft>
              <a:buClr>
                <a:schemeClr val="dk1"/>
              </a:buClr>
              <a:buSzPts val="2000"/>
              <a:buNone/>
            </a:pPr>
            <a:endParaRPr sz="2000">
              <a:latin typeface="Calibri"/>
              <a:ea typeface="Calibri"/>
              <a:cs typeface="Calibri"/>
              <a:sym typeface="Calibri"/>
            </a:endParaRPr>
          </a:p>
          <a:p>
            <a:pPr marL="342900" lvl="0" indent="-165100" algn="l" rtl="0">
              <a:spcBef>
                <a:spcPts val="2400"/>
              </a:spcBef>
              <a:spcAft>
                <a:spcPts val="0"/>
              </a:spcAft>
              <a:buClr>
                <a:schemeClr val="dk1"/>
              </a:buClr>
              <a:buSzPts val="2800"/>
              <a:buNone/>
            </a:pPr>
            <a:endParaRPr sz="2800">
              <a:latin typeface="Calibri"/>
              <a:ea typeface="Calibri"/>
              <a:cs typeface="Calibri"/>
              <a:sym typeface="Calibri"/>
            </a:endParaRPr>
          </a:p>
          <a:p>
            <a:pPr marL="342900" lvl="0" indent="-184150" algn="l" rtl="0">
              <a:spcBef>
                <a:spcPts val="2400"/>
              </a:spcBef>
              <a:spcAft>
                <a:spcPts val="0"/>
              </a:spcAft>
              <a:buClr>
                <a:schemeClr val="dk1"/>
              </a:buClr>
              <a:buSzPts val="2500"/>
              <a:buNone/>
            </a:pPr>
            <a:endParaRPr sz="2500">
              <a:latin typeface="Calibri"/>
              <a:ea typeface="Calibri"/>
              <a:cs typeface="Calibri"/>
              <a:sym typeface="Calibri"/>
            </a:endParaRPr>
          </a:p>
        </p:txBody>
      </p:sp>
      <p:pic>
        <p:nvPicPr>
          <p:cNvPr id="922" name="Google Shape;922;g22a8b6839f7_0_27"/>
          <p:cNvPicPr preferRelativeResize="0"/>
          <p:nvPr/>
        </p:nvPicPr>
        <p:blipFill rotWithShape="1">
          <a:blip r:embed="rId3">
            <a:alphaModFix/>
          </a:blip>
          <a:srcRect/>
          <a:stretch/>
        </p:blipFill>
        <p:spPr>
          <a:xfrm>
            <a:off x="5483418" y="4657145"/>
            <a:ext cx="990343" cy="1236847"/>
          </a:xfrm>
          <a:prstGeom prst="rect">
            <a:avLst/>
          </a:prstGeom>
          <a:noFill/>
          <a:ln>
            <a:noFill/>
          </a:ln>
        </p:spPr>
      </p:pic>
      <p:pic>
        <p:nvPicPr>
          <p:cNvPr id="923" name="Google Shape;923;g22a8b6839f7_0_27"/>
          <p:cNvPicPr preferRelativeResize="0"/>
          <p:nvPr/>
        </p:nvPicPr>
        <p:blipFill rotWithShape="1">
          <a:blip r:embed="rId4">
            <a:alphaModFix/>
          </a:blip>
          <a:srcRect/>
          <a:stretch/>
        </p:blipFill>
        <p:spPr>
          <a:xfrm>
            <a:off x="7093213" y="5250506"/>
            <a:ext cx="990343" cy="1236847"/>
          </a:xfrm>
          <a:prstGeom prst="rect">
            <a:avLst/>
          </a:prstGeom>
          <a:noFill/>
          <a:ln>
            <a:noFill/>
          </a:ln>
        </p:spPr>
      </p:pic>
      <p:pic>
        <p:nvPicPr>
          <p:cNvPr id="924" name="Google Shape;924;g22a8b6839f7_0_27"/>
          <p:cNvPicPr preferRelativeResize="0"/>
          <p:nvPr/>
        </p:nvPicPr>
        <p:blipFill rotWithShape="1">
          <a:blip r:embed="rId5">
            <a:alphaModFix/>
          </a:blip>
          <a:srcRect/>
          <a:stretch/>
        </p:blipFill>
        <p:spPr>
          <a:xfrm>
            <a:off x="8083550" y="6646723"/>
            <a:ext cx="1617425" cy="5804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grpSp>
        <p:nvGrpSpPr>
          <p:cNvPr id="929" name="Google Shape;929;p6"/>
          <p:cNvGrpSpPr/>
          <p:nvPr/>
        </p:nvGrpSpPr>
        <p:grpSpPr>
          <a:xfrm>
            <a:off x="701339" y="2477166"/>
            <a:ext cx="241134" cy="242214"/>
            <a:chOff x="1813" y="0"/>
            <a:chExt cx="809173" cy="812800"/>
          </a:xfrm>
        </p:grpSpPr>
        <p:sp>
          <p:nvSpPr>
            <p:cNvPr id="930" name="Google Shape;930;p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F5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6"/>
            <p:cNvSpPr txBox="1"/>
            <p:nvPr/>
          </p:nvSpPr>
          <p:spPr>
            <a:xfrm>
              <a:off x="76200" y="85725"/>
              <a:ext cx="660400" cy="6508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32" name="Google Shape;932;p6"/>
          <p:cNvSpPr txBox="1"/>
          <p:nvPr/>
        </p:nvSpPr>
        <p:spPr>
          <a:xfrm>
            <a:off x="558800" y="853028"/>
            <a:ext cx="6914252" cy="366088"/>
          </a:xfrm>
          <a:prstGeom prst="rect">
            <a:avLst/>
          </a:prstGeom>
          <a:noFill/>
          <a:ln>
            <a:noFill/>
          </a:ln>
        </p:spPr>
        <p:txBody>
          <a:bodyPr spcFirstLastPara="1" wrap="square" lIns="0" tIns="0" rIns="0" bIns="0" anchor="t" anchorCtr="0">
            <a:spAutoFit/>
          </a:bodyPr>
          <a:lstStyle/>
          <a:p>
            <a:pPr marL="0" marR="0" lvl="0" indent="0" algn="l" rtl="0">
              <a:lnSpc>
                <a:spcPct val="98000"/>
              </a:lnSpc>
              <a:spcBef>
                <a:spcPts val="0"/>
              </a:spcBef>
              <a:spcAft>
                <a:spcPts val="0"/>
              </a:spcAft>
              <a:buNone/>
            </a:pPr>
            <a:r>
              <a:rPr lang="en-US" sz="2851" b="0" i="0" u="none" strike="noStrike" cap="none">
                <a:solidFill>
                  <a:srgbClr val="000000"/>
                </a:solidFill>
                <a:latin typeface="Montserrat ExtraBold"/>
                <a:ea typeface="Montserrat ExtraBold"/>
                <a:cs typeface="Montserrat ExtraBold"/>
                <a:sym typeface="Montserrat ExtraBold"/>
              </a:rPr>
              <a:t>L'atelier de l'après-midi</a:t>
            </a:r>
            <a:endParaRPr/>
          </a:p>
        </p:txBody>
      </p:sp>
      <p:sp>
        <p:nvSpPr>
          <p:cNvPr id="933" name="Google Shape;933;p6"/>
          <p:cNvSpPr txBox="1"/>
          <p:nvPr/>
        </p:nvSpPr>
        <p:spPr>
          <a:xfrm>
            <a:off x="587067" y="1329187"/>
            <a:ext cx="7721226" cy="208695"/>
          </a:xfrm>
          <a:prstGeom prst="rect">
            <a:avLst/>
          </a:prstGeom>
          <a:noFill/>
          <a:ln>
            <a:noFill/>
          </a:ln>
        </p:spPr>
        <p:txBody>
          <a:bodyPr spcFirstLastPara="1" wrap="square" lIns="0" tIns="0" rIns="0" bIns="0" anchor="t" anchorCtr="0">
            <a:spAutoFit/>
          </a:bodyPr>
          <a:lstStyle/>
          <a:p>
            <a:pPr marL="0" marR="0" lvl="0" indent="0" algn="l" rtl="0">
              <a:lnSpc>
                <a:spcPct val="98027"/>
              </a:lnSpc>
              <a:spcBef>
                <a:spcPts val="0"/>
              </a:spcBef>
              <a:spcAft>
                <a:spcPts val="0"/>
              </a:spcAft>
              <a:buNone/>
            </a:pPr>
            <a:r>
              <a:rPr lang="en-US" sz="1673" b="1" i="0" u="none" strike="noStrike" cap="none">
                <a:solidFill>
                  <a:srgbClr val="000000"/>
                </a:solidFill>
                <a:latin typeface="Montserrat"/>
                <a:ea typeface="Montserrat"/>
                <a:cs typeface="Montserrat"/>
                <a:sym typeface="Montserrat"/>
              </a:rPr>
              <a:t>Comment favoriser les collaborations entre les CM en Normandie ? </a:t>
            </a:r>
            <a:endParaRPr/>
          </a:p>
        </p:txBody>
      </p:sp>
      <p:cxnSp>
        <p:nvCxnSpPr>
          <p:cNvPr id="934" name="Google Shape;934;p6"/>
          <p:cNvCxnSpPr/>
          <p:nvPr/>
        </p:nvCxnSpPr>
        <p:spPr>
          <a:xfrm rot="-5400000">
            <a:off x="-1175108" y="4141775"/>
            <a:ext cx="3467815" cy="0"/>
          </a:xfrm>
          <a:prstGeom prst="straightConnector1">
            <a:avLst/>
          </a:prstGeom>
          <a:noFill/>
          <a:ln w="19050" cap="flat" cmpd="sng">
            <a:solidFill>
              <a:srgbClr val="EF501F"/>
            </a:solidFill>
            <a:prstDash val="solid"/>
            <a:round/>
            <a:headEnd type="none" w="sm" len="sm"/>
            <a:tailEnd type="none" w="sm" len="sm"/>
          </a:ln>
        </p:spPr>
      </p:cxnSp>
      <p:grpSp>
        <p:nvGrpSpPr>
          <p:cNvPr id="935" name="Google Shape;935;p6"/>
          <p:cNvGrpSpPr/>
          <p:nvPr/>
        </p:nvGrpSpPr>
        <p:grpSpPr>
          <a:xfrm>
            <a:off x="704039" y="4221073"/>
            <a:ext cx="241134" cy="242214"/>
            <a:chOff x="1813" y="0"/>
            <a:chExt cx="809173" cy="812800"/>
          </a:xfrm>
        </p:grpSpPr>
        <p:sp>
          <p:nvSpPr>
            <p:cNvPr id="936" name="Google Shape;936;p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6"/>
            <p:cNvSpPr txBox="1"/>
            <p:nvPr/>
          </p:nvSpPr>
          <p:spPr>
            <a:xfrm>
              <a:off x="76200" y="85725"/>
              <a:ext cx="660400" cy="6508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38" name="Google Shape;938;p6"/>
          <p:cNvSpPr txBox="1"/>
          <p:nvPr/>
        </p:nvSpPr>
        <p:spPr>
          <a:xfrm>
            <a:off x="1090417" y="4214965"/>
            <a:ext cx="8608500" cy="254400"/>
          </a:xfrm>
          <a:prstGeom prst="rect">
            <a:avLst/>
          </a:prstGeom>
          <a:noFill/>
          <a:ln>
            <a:noFill/>
          </a:ln>
        </p:spPr>
        <p:txBody>
          <a:bodyPr spcFirstLastPara="1" wrap="square" lIns="0" tIns="0" rIns="0" bIns="0" anchor="t" anchorCtr="0">
            <a:spAutoFit/>
          </a:bodyPr>
          <a:lstStyle/>
          <a:p>
            <a:pPr marL="0" marR="0" lvl="0" indent="0" algn="l" rtl="0">
              <a:lnSpc>
                <a:spcPct val="97983"/>
              </a:lnSpc>
              <a:spcBef>
                <a:spcPts val="0"/>
              </a:spcBef>
              <a:spcAft>
                <a:spcPts val="0"/>
              </a:spcAft>
              <a:buNone/>
            </a:pPr>
            <a:r>
              <a:rPr lang="en-US" sz="1686" b="0" i="0" u="none" strike="noStrike" cap="none">
                <a:solidFill>
                  <a:srgbClr val="000000"/>
                </a:solidFill>
                <a:latin typeface="Montserrat SemiBold"/>
                <a:ea typeface="Montserrat SemiBold"/>
                <a:cs typeface="Montserrat SemiBold"/>
                <a:sym typeface="Montserrat SemiBold"/>
              </a:rPr>
              <a:t>Quelles sont vos motivations / freins à travailler avec Normandie Tourisme ? </a:t>
            </a:r>
            <a:endParaRPr/>
          </a:p>
        </p:txBody>
      </p:sp>
      <p:grpSp>
        <p:nvGrpSpPr>
          <p:cNvPr id="939" name="Google Shape;939;p6"/>
          <p:cNvGrpSpPr/>
          <p:nvPr/>
        </p:nvGrpSpPr>
        <p:grpSpPr>
          <a:xfrm>
            <a:off x="701343" y="5573403"/>
            <a:ext cx="241134" cy="242214"/>
            <a:chOff x="1813" y="0"/>
            <a:chExt cx="809173" cy="812800"/>
          </a:xfrm>
        </p:grpSpPr>
        <p:sp>
          <p:nvSpPr>
            <p:cNvPr id="940" name="Google Shape;940;p6"/>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F5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6"/>
            <p:cNvSpPr txBox="1"/>
            <p:nvPr/>
          </p:nvSpPr>
          <p:spPr>
            <a:xfrm>
              <a:off x="76200" y="85725"/>
              <a:ext cx="660400" cy="6508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42" name="Google Shape;942;p6"/>
          <p:cNvSpPr txBox="1"/>
          <p:nvPr/>
        </p:nvSpPr>
        <p:spPr>
          <a:xfrm>
            <a:off x="1085033" y="5524342"/>
            <a:ext cx="8603692" cy="428125"/>
          </a:xfrm>
          <a:prstGeom prst="rect">
            <a:avLst/>
          </a:prstGeom>
          <a:noFill/>
          <a:ln>
            <a:noFill/>
          </a:ln>
        </p:spPr>
        <p:txBody>
          <a:bodyPr spcFirstLastPara="1" wrap="square" lIns="0" tIns="0" rIns="0" bIns="0" anchor="t" anchorCtr="0">
            <a:spAutoFit/>
          </a:bodyPr>
          <a:lstStyle/>
          <a:p>
            <a:pPr marL="0" marR="0" lvl="0" indent="0" algn="l" rtl="0">
              <a:lnSpc>
                <a:spcPct val="97983"/>
              </a:lnSpc>
              <a:spcBef>
                <a:spcPts val="0"/>
              </a:spcBef>
              <a:spcAft>
                <a:spcPts val="0"/>
              </a:spcAft>
              <a:buNone/>
            </a:pPr>
            <a:r>
              <a:rPr lang="en-US" sz="1686" b="0" i="0" u="none" strike="noStrike" cap="none">
                <a:solidFill>
                  <a:srgbClr val="000000"/>
                </a:solidFill>
                <a:latin typeface="Montserrat SemiBold"/>
                <a:ea typeface="Montserrat SemiBold"/>
                <a:cs typeface="Montserrat SemiBold"/>
                <a:sym typeface="Montserrat SemiBold"/>
              </a:rPr>
              <a:t>Quel(s) projet(s) pourrions-nous mettre en place tous ensemble à plus ou moins court terme ? </a:t>
            </a:r>
            <a:endParaRPr/>
          </a:p>
        </p:txBody>
      </p:sp>
      <p:grpSp>
        <p:nvGrpSpPr>
          <p:cNvPr id="943" name="Google Shape;943;p6"/>
          <p:cNvGrpSpPr/>
          <p:nvPr/>
        </p:nvGrpSpPr>
        <p:grpSpPr>
          <a:xfrm>
            <a:off x="8968455" y="737815"/>
            <a:ext cx="1264263" cy="1739413"/>
            <a:chOff x="0" y="-19050"/>
            <a:chExt cx="812800" cy="1118276"/>
          </a:xfrm>
        </p:grpSpPr>
        <p:sp>
          <p:nvSpPr>
            <p:cNvPr id="944" name="Google Shape;944;p6"/>
            <p:cNvSpPr/>
            <p:nvPr/>
          </p:nvSpPr>
          <p:spPr>
            <a:xfrm>
              <a:off x="0" y="0"/>
              <a:ext cx="612001" cy="1099226"/>
            </a:xfrm>
            <a:custGeom>
              <a:avLst/>
              <a:gdLst/>
              <a:ahLst/>
              <a:cxnLst/>
              <a:rect l="l" t="t" r="r" b="b"/>
              <a:pathLst>
                <a:path w="612001" h="1099226" extrusionOk="0">
                  <a:moveTo>
                    <a:pt x="0" y="0"/>
                  </a:moveTo>
                  <a:lnTo>
                    <a:pt x="612001" y="0"/>
                  </a:lnTo>
                  <a:lnTo>
                    <a:pt x="612001" y="1099226"/>
                  </a:lnTo>
                  <a:lnTo>
                    <a:pt x="0" y="1099226"/>
                  </a:lnTo>
                  <a:close/>
                </a:path>
              </a:pathLst>
            </a:custGeom>
            <a:solidFill>
              <a:srgbClr val="EFF1F0"/>
            </a:solidFill>
            <a:ln>
              <a:noFill/>
            </a:ln>
          </p:spPr>
        </p:sp>
        <p:sp>
          <p:nvSpPr>
            <p:cNvPr id="945" name="Google Shape;945;p6"/>
            <p:cNvSpPr txBox="1"/>
            <p:nvPr/>
          </p:nvSpPr>
          <p:spPr>
            <a:xfrm>
              <a:off x="0" y="-19050"/>
              <a:ext cx="812800" cy="831850"/>
            </a:xfrm>
            <a:prstGeom prst="rect">
              <a:avLst/>
            </a:prstGeom>
            <a:noFill/>
            <a:ln>
              <a:noFill/>
            </a:ln>
          </p:spPr>
          <p:txBody>
            <a:bodyPr spcFirstLastPara="1" wrap="square" lIns="26050" tIns="26050" rIns="26050" bIns="26050" anchor="ctr" anchorCtr="0">
              <a:noAutofit/>
            </a:bodyPr>
            <a:lstStyle/>
            <a:p>
              <a:pPr marL="0" marR="0" lvl="0" indent="0" algn="ctr" rtl="0">
                <a:lnSpc>
                  <a:spcPct val="558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946" name="Google Shape;946;p6"/>
          <p:cNvPicPr preferRelativeResize="0"/>
          <p:nvPr/>
        </p:nvPicPr>
        <p:blipFill rotWithShape="1">
          <a:blip r:embed="rId3">
            <a:alphaModFix/>
          </a:blip>
          <a:srcRect/>
          <a:stretch/>
        </p:blipFill>
        <p:spPr>
          <a:xfrm rot="5400000">
            <a:off x="8313418" y="1567423"/>
            <a:ext cx="1685684" cy="800700"/>
          </a:xfrm>
          <a:prstGeom prst="rect">
            <a:avLst/>
          </a:prstGeom>
          <a:noFill/>
          <a:ln>
            <a:noFill/>
          </a:ln>
        </p:spPr>
      </p:pic>
      <p:sp>
        <p:nvSpPr>
          <p:cNvPr id="947" name="Google Shape;947;p6"/>
          <p:cNvSpPr txBox="1"/>
          <p:nvPr/>
        </p:nvSpPr>
        <p:spPr>
          <a:xfrm>
            <a:off x="1085033" y="2455493"/>
            <a:ext cx="7589555" cy="1056775"/>
          </a:xfrm>
          <a:prstGeom prst="rect">
            <a:avLst/>
          </a:prstGeom>
          <a:noFill/>
          <a:ln>
            <a:noFill/>
          </a:ln>
        </p:spPr>
        <p:txBody>
          <a:bodyPr spcFirstLastPara="1" wrap="square" lIns="0" tIns="0" rIns="0" bIns="0" anchor="t" anchorCtr="0">
            <a:spAutoFit/>
          </a:bodyPr>
          <a:lstStyle/>
          <a:p>
            <a:pPr marL="0" marR="0" lvl="0" indent="0" algn="l" rtl="0">
              <a:lnSpc>
                <a:spcPct val="97983"/>
              </a:lnSpc>
              <a:spcBef>
                <a:spcPts val="0"/>
              </a:spcBef>
              <a:spcAft>
                <a:spcPts val="0"/>
              </a:spcAft>
              <a:buNone/>
            </a:pPr>
            <a:r>
              <a:rPr lang="en-US" sz="1686" b="0" i="0" u="none" strike="noStrike" cap="none">
                <a:solidFill>
                  <a:srgbClr val="000000"/>
                </a:solidFill>
                <a:latin typeface="Montserrat SemiBold"/>
                <a:ea typeface="Montserrat SemiBold"/>
                <a:cs typeface="Montserrat SemiBold"/>
                <a:sym typeface="Montserrat SemiBold"/>
              </a:rPr>
              <a:t>Quels sont vos outils indispensables : </a:t>
            </a:r>
            <a:endParaRPr/>
          </a:p>
          <a:p>
            <a:pPr marL="0" marR="0" lvl="0" indent="0" algn="l" rtl="0">
              <a:lnSpc>
                <a:spcPct val="97983"/>
              </a:lnSpc>
              <a:spcBef>
                <a:spcPts val="0"/>
              </a:spcBef>
              <a:spcAft>
                <a:spcPts val="0"/>
              </a:spcAft>
              <a:buNone/>
            </a:pPr>
            <a:r>
              <a:rPr lang="en-US" sz="1686" b="0" i="0" u="none" strike="noStrike" cap="none">
                <a:solidFill>
                  <a:srgbClr val="000000"/>
                </a:solidFill>
                <a:latin typeface="Montserrat SemiBold"/>
                <a:ea typeface="Montserrat SemiBold"/>
                <a:cs typeface="Montserrat SemiBold"/>
                <a:sym typeface="Montserrat SemiBold"/>
              </a:rPr>
              <a:t>ceux qui facilitent votre quotidien, ceux qui vous permettent de communiquer avec vos collègues, et ceux qui pourraient être mis en place pour que nous communiquions de manière optimale tous ensemble ?</a:t>
            </a:r>
            <a:endParaRPr/>
          </a:p>
        </p:txBody>
      </p:sp>
      <p:grpSp>
        <p:nvGrpSpPr>
          <p:cNvPr id="948" name="Google Shape;948;p6"/>
          <p:cNvGrpSpPr/>
          <p:nvPr/>
        </p:nvGrpSpPr>
        <p:grpSpPr>
          <a:xfrm>
            <a:off x="-1150714" y="6943673"/>
            <a:ext cx="3599837" cy="1163781"/>
            <a:chOff x="0" y="0"/>
            <a:chExt cx="2514172" cy="812800"/>
          </a:xfrm>
        </p:grpSpPr>
        <p:sp>
          <p:nvSpPr>
            <p:cNvPr id="949" name="Google Shape;949;p6"/>
            <p:cNvSpPr/>
            <p:nvPr/>
          </p:nvSpPr>
          <p:spPr>
            <a:xfrm>
              <a:off x="0" y="0"/>
              <a:ext cx="2514172" cy="506107"/>
            </a:xfrm>
            <a:custGeom>
              <a:avLst/>
              <a:gdLst/>
              <a:ahLst/>
              <a:cxnLst/>
              <a:rect l="l" t="t" r="r" b="b"/>
              <a:pathLst>
                <a:path w="2514172" h="506107" extrusionOk="0">
                  <a:moveTo>
                    <a:pt x="0" y="0"/>
                  </a:moveTo>
                  <a:lnTo>
                    <a:pt x="2514172" y="0"/>
                  </a:lnTo>
                  <a:lnTo>
                    <a:pt x="2514172" y="506107"/>
                  </a:lnTo>
                  <a:lnTo>
                    <a:pt x="0" y="506107"/>
                  </a:lnTo>
                  <a:close/>
                </a:path>
              </a:pathLst>
            </a:custGeom>
            <a:solidFill>
              <a:srgbClr val="EF501F"/>
            </a:solidFill>
            <a:ln>
              <a:noFill/>
            </a:ln>
          </p:spPr>
        </p:sp>
        <p:sp>
          <p:nvSpPr>
            <p:cNvPr id="950" name="Google Shape;950;p6"/>
            <p:cNvSpPr txBox="1"/>
            <p:nvPr/>
          </p:nvSpPr>
          <p:spPr>
            <a:xfrm>
              <a:off x="0" y="9525"/>
              <a:ext cx="812800" cy="8032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51" name="Google Shape;951;p6"/>
          <p:cNvGrpSpPr/>
          <p:nvPr/>
        </p:nvGrpSpPr>
        <p:grpSpPr>
          <a:xfrm>
            <a:off x="7595576" y="6943673"/>
            <a:ext cx="2158024" cy="309207"/>
            <a:chOff x="0" y="0"/>
            <a:chExt cx="2877366" cy="412276"/>
          </a:xfrm>
        </p:grpSpPr>
        <p:pic>
          <p:nvPicPr>
            <p:cNvPr id="952" name="Google Shape;952;p6"/>
            <p:cNvPicPr preferRelativeResize="0"/>
            <p:nvPr/>
          </p:nvPicPr>
          <p:blipFill rotWithShape="1">
            <a:blip r:embed="rId4">
              <a:alphaModFix/>
            </a:blip>
            <a:srcRect/>
            <a:stretch/>
          </p:blipFill>
          <p:spPr>
            <a:xfrm>
              <a:off x="0" y="77607"/>
              <a:ext cx="1594526" cy="299771"/>
            </a:xfrm>
            <a:prstGeom prst="rect">
              <a:avLst/>
            </a:prstGeom>
            <a:noFill/>
            <a:ln>
              <a:noFill/>
            </a:ln>
          </p:spPr>
        </p:pic>
        <p:pic>
          <p:nvPicPr>
            <p:cNvPr id="953" name="Google Shape;953;p6"/>
            <p:cNvPicPr preferRelativeResize="0"/>
            <p:nvPr/>
          </p:nvPicPr>
          <p:blipFill rotWithShape="1">
            <a:blip r:embed="rId5">
              <a:alphaModFix/>
            </a:blip>
            <a:srcRect/>
            <a:stretch/>
          </p:blipFill>
          <p:spPr>
            <a:xfrm>
              <a:off x="1728489" y="0"/>
              <a:ext cx="1148877" cy="412276"/>
            </a:xfrm>
            <a:prstGeom prst="rect">
              <a:avLst/>
            </a:prstGeom>
            <a:noFill/>
            <a:ln>
              <a:noFill/>
            </a:ln>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grpSp>
        <p:nvGrpSpPr>
          <p:cNvPr id="958" name="Google Shape;958;p7"/>
          <p:cNvGrpSpPr/>
          <p:nvPr/>
        </p:nvGrpSpPr>
        <p:grpSpPr>
          <a:xfrm>
            <a:off x="714893" y="2782081"/>
            <a:ext cx="258469" cy="259628"/>
            <a:chOff x="1813" y="0"/>
            <a:chExt cx="809173" cy="812800"/>
          </a:xfrm>
        </p:grpSpPr>
        <p:sp>
          <p:nvSpPr>
            <p:cNvPr id="959" name="Google Shape;959;p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7"/>
            <p:cNvSpPr txBox="1"/>
            <p:nvPr/>
          </p:nvSpPr>
          <p:spPr>
            <a:xfrm>
              <a:off x="76200" y="85725"/>
              <a:ext cx="660400" cy="6508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61" name="Google Shape;961;p7"/>
          <p:cNvSpPr txBox="1"/>
          <p:nvPr/>
        </p:nvSpPr>
        <p:spPr>
          <a:xfrm>
            <a:off x="549664" y="622134"/>
            <a:ext cx="6914252" cy="1072271"/>
          </a:xfrm>
          <a:prstGeom prst="rect">
            <a:avLst/>
          </a:prstGeom>
          <a:noFill/>
          <a:ln>
            <a:noFill/>
          </a:ln>
        </p:spPr>
        <p:txBody>
          <a:bodyPr spcFirstLastPara="1" wrap="square" lIns="0" tIns="0" rIns="0" bIns="0" anchor="t" anchorCtr="0">
            <a:spAutoFit/>
          </a:bodyPr>
          <a:lstStyle/>
          <a:p>
            <a:pPr marL="0" marR="0" lvl="0" indent="0" algn="l" rtl="0">
              <a:lnSpc>
                <a:spcPct val="98000"/>
              </a:lnSpc>
              <a:spcBef>
                <a:spcPts val="0"/>
              </a:spcBef>
              <a:spcAft>
                <a:spcPts val="0"/>
              </a:spcAft>
              <a:buNone/>
            </a:pPr>
            <a:r>
              <a:rPr lang="en-US" sz="2851" b="0" i="0" u="none" strike="noStrike" cap="none">
                <a:solidFill>
                  <a:srgbClr val="000000"/>
                </a:solidFill>
                <a:latin typeface="Montserrat ExtraBold"/>
                <a:ea typeface="Montserrat ExtraBold"/>
                <a:cs typeface="Montserrat ExtraBold"/>
                <a:sym typeface="Montserrat ExtraBold"/>
              </a:rPr>
              <a:t>Vers une nouvelle journée des CM ?</a:t>
            </a:r>
            <a:endParaRPr/>
          </a:p>
          <a:p>
            <a:pPr marL="0" marR="0" lvl="0" indent="0" algn="l" rtl="0">
              <a:lnSpc>
                <a:spcPct val="98000"/>
              </a:lnSpc>
              <a:spcBef>
                <a:spcPts val="0"/>
              </a:spcBef>
              <a:spcAft>
                <a:spcPts val="0"/>
              </a:spcAft>
              <a:buNone/>
            </a:pPr>
            <a:endParaRPr sz="2851" b="0" i="0" u="none" strike="noStrike" cap="none">
              <a:solidFill>
                <a:srgbClr val="000000"/>
              </a:solidFill>
              <a:latin typeface="Montserrat ExtraBold"/>
              <a:ea typeface="Montserrat ExtraBold"/>
              <a:cs typeface="Montserrat ExtraBold"/>
              <a:sym typeface="Montserrat ExtraBold"/>
            </a:endParaRPr>
          </a:p>
          <a:p>
            <a:pPr marL="0" marR="0" lvl="0" indent="0" algn="l" rtl="0">
              <a:lnSpc>
                <a:spcPct val="98000"/>
              </a:lnSpc>
              <a:spcBef>
                <a:spcPts val="0"/>
              </a:spcBef>
              <a:spcAft>
                <a:spcPts val="0"/>
              </a:spcAft>
              <a:buNone/>
            </a:pPr>
            <a:r>
              <a:rPr lang="en-US" sz="2851" b="0" i="0" u="none" strike="noStrike" cap="none">
                <a:solidFill>
                  <a:srgbClr val="000000"/>
                </a:solidFill>
                <a:latin typeface="Montserrat ExtraBold"/>
                <a:ea typeface="Montserrat ExtraBold"/>
                <a:cs typeface="Montserrat ExtraBold"/>
                <a:sym typeface="Montserrat ExtraBold"/>
              </a:rPr>
              <a:t>La lettre au père noël !</a:t>
            </a:r>
            <a:endParaRPr/>
          </a:p>
        </p:txBody>
      </p:sp>
      <p:sp>
        <p:nvSpPr>
          <p:cNvPr id="962" name="Google Shape;962;p7"/>
          <p:cNvSpPr txBox="1"/>
          <p:nvPr/>
        </p:nvSpPr>
        <p:spPr>
          <a:xfrm>
            <a:off x="1129062" y="2795485"/>
            <a:ext cx="7784700" cy="232800"/>
          </a:xfrm>
          <a:prstGeom prst="rect">
            <a:avLst/>
          </a:prstGeom>
          <a:noFill/>
          <a:ln>
            <a:noFill/>
          </a:ln>
        </p:spPr>
        <p:txBody>
          <a:bodyPr spcFirstLastPara="1" wrap="square" lIns="0" tIns="0" rIns="0" bIns="0" anchor="t" anchorCtr="0">
            <a:spAutoFit/>
          </a:bodyPr>
          <a:lstStyle/>
          <a:p>
            <a:pPr marL="0" marR="0" lvl="0" indent="0" algn="l" rtl="0">
              <a:lnSpc>
                <a:spcPct val="97991"/>
              </a:lnSpc>
              <a:spcBef>
                <a:spcPts val="0"/>
              </a:spcBef>
              <a:spcAft>
                <a:spcPts val="0"/>
              </a:spcAft>
              <a:buNone/>
            </a:pPr>
            <a:r>
              <a:rPr lang="en-US" sz="1544" b="0" i="0" u="none" strike="noStrike" cap="none">
                <a:solidFill>
                  <a:srgbClr val="000000"/>
                </a:solidFill>
                <a:latin typeface="Montserrat SemiBold"/>
                <a:ea typeface="Montserrat SemiBold"/>
                <a:cs typeface="Montserrat SemiBold"/>
                <a:sym typeface="Montserrat SemiBold"/>
              </a:rPr>
              <a:t>Quel(s) format(s), quel</a:t>
            </a:r>
            <a:r>
              <a:rPr lang="en-US" sz="1544">
                <a:latin typeface="Montserrat SemiBold"/>
                <a:ea typeface="Montserrat SemiBold"/>
                <a:cs typeface="Montserrat SemiBold"/>
                <a:sym typeface="Montserrat SemiBold"/>
              </a:rPr>
              <a:t>(</a:t>
            </a:r>
            <a:r>
              <a:rPr lang="en-US" sz="1544" b="0" i="0" u="none" strike="noStrike" cap="none">
                <a:solidFill>
                  <a:srgbClr val="000000"/>
                </a:solidFill>
                <a:latin typeface="Montserrat SemiBold"/>
                <a:ea typeface="Montserrat SemiBold"/>
                <a:cs typeface="Montserrat SemiBold"/>
                <a:sym typeface="Montserrat SemiBold"/>
              </a:rPr>
              <a:t>s) contenu(s), quel(s) intervenant(s) ?</a:t>
            </a:r>
            <a:endParaRPr sz="1500"/>
          </a:p>
        </p:txBody>
      </p:sp>
      <p:cxnSp>
        <p:nvCxnSpPr>
          <p:cNvPr id="963" name="Google Shape;963;p7"/>
          <p:cNvCxnSpPr/>
          <p:nvPr/>
        </p:nvCxnSpPr>
        <p:spPr>
          <a:xfrm rot="-5400000">
            <a:off x="-473766" y="3688232"/>
            <a:ext cx="2065910" cy="0"/>
          </a:xfrm>
          <a:prstGeom prst="straightConnector1">
            <a:avLst/>
          </a:prstGeom>
          <a:noFill/>
          <a:ln w="19050" cap="flat" cmpd="sng">
            <a:solidFill>
              <a:srgbClr val="EF501F"/>
            </a:solidFill>
            <a:prstDash val="solid"/>
            <a:round/>
            <a:headEnd type="none" w="sm" len="sm"/>
            <a:tailEnd type="none" w="sm" len="sm"/>
          </a:ln>
        </p:spPr>
      </p:cxnSp>
      <p:grpSp>
        <p:nvGrpSpPr>
          <p:cNvPr id="964" name="Google Shape;964;p7"/>
          <p:cNvGrpSpPr/>
          <p:nvPr/>
        </p:nvGrpSpPr>
        <p:grpSpPr>
          <a:xfrm>
            <a:off x="714893" y="3518204"/>
            <a:ext cx="258469" cy="259628"/>
            <a:chOff x="1813" y="0"/>
            <a:chExt cx="809173" cy="812800"/>
          </a:xfrm>
        </p:grpSpPr>
        <p:sp>
          <p:nvSpPr>
            <p:cNvPr id="965" name="Google Shape;965;p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F5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7"/>
            <p:cNvSpPr txBox="1"/>
            <p:nvPr/>
          </p:nvSpPr>
          <p:spPr>
            <a:xfrm>
              <a:off x="76200" y="85725"/>
              <a:ext cx="660400" cy="6508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67" name="Google Shape;967;p7"/>
          <p:cNvSpPr txBox="1"/>
          <p:nvPr/>
        </p:nvSpPr>
        <p:spPr>
          <a:xfrm>
            <a:off x="1129045" y="3542629"/>
            <a:ext cx="7532100" cy="232800"/>
          </a:xfrm>
          <a:prstGeom prst="rect">
            <a:avLst/>
          </a:prstGeom>
          <a:noFill/>
          <a:ln>
            <a:noFill/>
          </a:ln>
        </p:spPr>
        <p:txBody>
          <a:bodyPr spcFirstLastPara="1" wrap="square" lIns="0" tIns="0" rIns="0" bIns="0" anchor="t" anchorCtr="0">
            <a:spAutoFit/>
          </a:bodyPr>
          <a:lstStyle/>
          <a:p>
            <a:pPr marL="0" marR="0" lvl="0" indent="0" algn="l" rtl="0">
              <a:lnSpc>
                <a:spcPct val="97991"/>
              </a:lnSpc>
              <a:spcBef>
                <a:spcPts val="0"/>
              </a:spcBef>
              <a:spcAft>
                <a:spcPts val="0"/>
              </a:spcAft>
              <a:buNone/>
            </a:pPr>
            <a:r>
              <a:rPr lang="en-US" sz="1544" b="0" i="0" u="none" strike="noStrike" cap="none">
                <a:solidFill>
                  <a:srgbClr val="000000"/>
                </a:solidFill>
                <a:latin typeface="Montserrat SemiBold"/>
                <a:ea typeface="Montserrat SemiBold"/>
                <a:cs typeface="Montserrat SemiBold"/>
                <a:sym typeface="Montserrat SemiBold"/>
              </a:rPr>
              <a:t>Quelle implication du collectif ?</a:t>
            </a:r>
            <a:endParaRPr sz="1500"/>
          </a:p>
        </p:txBody>
      </p:sp>
      <p:grpSp>
        <p:nvGrpSpPr>
          <p:cNvPr id="968" name="Google Shape;968;p7"/>
          <p:cNvGrpSpPr/>
          <p:nvPr/>
        </p:nvGrpSpPr>
        <p:grpSpPr>
          <a:xfrm>
            <a:off x="720109" y="4250990"/>
            <a:ext cx="258469" cy="259628"/>
            <a:chOff x="1813" y="0"/>
            <a:chExt cx="809173" cy="812800"/>
          </a:xfrm>
        </p:grpSpPr>
        <p:sp>
          <p:nvSpPr>
            <p:cNvPr id="969" name="Google Shape;969;p7"/>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7"/>
            <p:cNvSpPr txBox="1"/>
            <p:nvPr/>
          </p:nvSpPr>
          <p:spPr>
            <a:xfrm>
              <a:off x="76200" y="85725"/>
              <a:ext cx="660400" cy="6508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71" name="Google Shape;971;p7"/>
          <p:cNvSpPr txBox="1"/>
          <p:nvPr/>
        </p:nvSpPr>
        <p:spPr>
          <a:xfrm>
            <a:off x="1139462" y="4264402"/>
            <a:ext cx="7774200" cy="232800"/>
          </a:xfrm>
          <a:prstGeom prst="rect">
            <a:avLst/>
          </a:prstGeom>
          <a:noFill/>
          <a:ln>
            <a:noFill/>
          </a:ln>
        </p:spPr>
        <p:txBody>
          <a:bodyPr spcFirstLastPara="1" wrap="square" lIns="0" tIns="0" rIns="0" bIns="0" anchor="t" anchorCtr="0">
            <a:spAutoFit/>
          </a:bodyPr>
          <a:lstStyle/>
          <a:p>
            <a:pPr marL="0" marR="0" lvl="0" indent="0" algn="l" rtl="0">
              <a:lnSpc>
                <a:spcPct val="97991"/>
              </a:lnSpc>
              <a:spcBef>
                <a:spcPts val="0"/>
              </a:spcBef>
              <a:spcAft>
                <a:spcPts val="0"/>
              </a:spcAft>
              <a:buNone/>
            </a:pPr>
            <a:r>
              <a:rPr lang="en-US" sz="1544" b="0" i="0" u="none" strike="noStrike" cap="none">
                <a:solidFill>
                  <a:srgbClr val="000000"/>
                </a:solidFill>
                <a:latin typeface="Montserrat SemiBold"/>
                <a:ea typeface="Montserrat SemiBold"/>
                <a:cs typeface="Montserrat SemiBold"/>
                <a:sym typeface="Montserrat SemiBold"/>
              </a:rPr>
              <a:t>Quel modèle économique ?</a:t>
            </a:r>
            <a:endParaRPr sz="1500"/>
          </a:p>
        </p:txBody>
      </p:sp>
      <p:grpSp>
        <p:nvGrpSpPr>
          <p:cNvPr id="972" name="Google Shape;972;p7"/>
          <p:cNvGrpSpPr/>
          <p:nvPr/>
        </p:nvGrpSpPr>
        <p:grpSpPr>
          <a:xfrm>
            <a:off x="8968455" y="737815"/>
            <a:ext cx="1264263" cy="1739413"/>
            <a:chOff x="0" y="-19050"/>
            <a:chExt cx="812800" cy="1118276"/>
          </a:xfrm>
        </p:grpSpPr>
        <p:sp>
          <p:nvSpPr>
            <p:cNvPr id="973" name="Google Shape;973;p7"/>
            <p:cNvSpPr/>
            <p:nvPr/>
          </p:nvSpPr>
          <p:spPr>
            <a:xfrm>
              <a:off x="0" y="0"/>
              <a:ext cx="612001" cy="1099226"/>
            </a:xfrm>
            <a:custGeom>
              <a:avLst/>
              <a:gdLst/>
              <a:ahLst/>
              <a:cxnLst/>
              <a:rect l="l" t="t" r="r" b="b"/>
              <a:pathLst>
                <a:path w="612001" h="1099226" extrusionOk="0">
                  <a:moveTo>
                    <a:pt x="0" y="0"/>
                  </a:moveTo>
                  <a:lnTo>
                    <a:pt x="612001" y="0"/>
                  </a:lnTo>
                  <a:lnTo>
                    <a:pt x="612001" y="1099226"/>
                  </a:lnTo>
                  <a:lnTo>
                    <a:pt x="0" y="1099226"/>
                  </a:lnTo>
                  <a:close/>
                </a:path>
              </a:pathLst>
            </a:custGeom>
            <a:solidFill>
              <a:srgbClr val="EFF1F0"/>
            </a:solidFill>
            <a:ln>
              <a:noFill/>
            </a:ln>
          </p:spPr>
        </p:sp>
        <p:sp>
          <p:nvSpPr>
            <p:cNvPr id="974" name="Google Shape;974;p7"/>
            <p:cNvSpPr txBox="1"/>
            <p:nvPr/>
          </p:nvSpPr>
          <p:spPr>
            <a:xfrm>
              <a:off x="0" y="-19050"/>
              <a:ext cx="812800" cy="831850"/>
            </a:xfrm>
            <a:prstGeom prst="rect">
              <a:avLst/>
            </a:prstGeom>
            <a:noFill/>
            <a:ln>
              <a:noFill/>
            </a:ln>
          </p:spPr>
          <p:txBody>
            <a:bodyPr spcFirstLastPara="1" wrap="square" lIns="26050" tIns="26050" rIns="26050" bIns="26050" anchor="ctr" anchorCtr="0">
              <a:noAutofit/>
            </a:bodyPr>
            <a:lstStyle/>
            <a:p>
              <a:pPr marL="0" marR="0" lvl="0" indent="0" algn="ctr" rtl="0">
                <a:lnSpc>
                  <a:spcPct val="558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975" name="Google Shape;975;p7"/>
          <p:cNvPicPr preferRelativeResize="0"/>
          <p:nvPr/>
        </p:nvPicPr>
        <p:blipFill rotWithShape="1">
          <a:blip r:embed="rId3">
            <a:alphaModFix/>
          </a:blip>
          <a:srcRect/>
          <a:stretch/>
        </p:blipFill>
        <p:spPr>
          <a:xfrm rot="5400000">
            <a:off x="8313418" y="1567423"/>
            <a:ext cx="1685684" cy="800700"/>
          </a:xfrm>
          <a:prstGeom prst="rect">
            <a:avLst/>
          </a:prstGeom>
          <a:noFill/>
          <a:ln>
            <a:noFill/>
          </a:ln>
        </p:spPr>
      </p:pic>
      <p:grpSp>
        <p:nvGrpSpPr>
          <p:cNvPr id="976" name="Google Shape;976;p7"/>
          <p:cNvGrpSpPr/>
          <p:nvPr/>
        </p:nvGrpSpPr>
        <p:grpSpPr>
          <a:xfrm>
            <a:off x="-1150714" y="6943673"/>
            <a:ext cx="3599837" cy="1163781"/>
            <a:chOff x="0" y="0"/>
            <a:chExt cx="2514172" cy="812800"/>
          </a:xfrm>
        </p:grpSpPr>
        <p:sp>
          <p:nvSpPr>
            <p:cNvPr id="977" name="Google Shape;977;p7"/>
            <p:cNvSpPr/>
            <p:nvPr/>
          </p:nvSpPr>
          <p:spPr>
            <a:xfrm>
              <a:off x="0" y="0"/>
              <a:ext cx="2514172" cy="506107"/>
            </a:xfrm>
            <a:custGeom>
              <a:avLst/>
              <a:gdLst/>
              <a:ahLst/>
              <a:cxnLst/>
              <a:rect l="l" t="t" r="r" b="b"/>
              <a:pathLst>
                <a:path w="2514172" h="506107" extrusionOk="0">
                  <a:moveTo>
                    <a:pt x="0" y="0"/>
                  </a:moveTo>
                  <a:lnTo>
                    <a:pt x="2514172" y="0"/>
                  </a:lnTo>
                  <a:lnTo>
                    <a:pt x="2514172" y="506107"/>
                  </a:lnTo>
                  <a:lnTo>
                    <a:pt x="0" y="506107"/>
                  </a:lnTo>
                  <a:close/>
                </a:path>
              </a:pathLst>
            </a:custGeom>
            <a:solidFill>
              <a:srgbClr val="EF501F"/>
            </a:solidFill>
            <a:ln>
              <a:noFill/>
            </a:ln>
          </p:spPr>
        </p:sp>
        <p:sp>
          <p:nvSpPr>
            <p:cNvPr id="978" name="Google Shape;978;p7"/>
            <p:cNvSpPr txBox="1"/>
            <p:nvPr/>
          </p:nvSpPr>
          <p:spPr>
            <a:xfrm>
              <a:off x="0" y="9525"/>
              <a:ext cx="812800" cy="8032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79" name="Google Shape;979;p7"/>
          <p:cNvGrpSpPr/>
          <p:nvPr/>
        </p:nvGrpSpPr>
        <p:grpSpPr>
          <a:xfrm>
            <a:off x="7595576" y="6943673"/>
            <a:ext cx="2158024" cy="309207"/>
            <a:chOff x="0" y="0"/>
            <a:chExt cx="2877366" cy="412276"/>
          </a:xfrm>
        </p:grpSpPr>
        <p:pic>
          <p:nvPicPr>
            <p:cNvPr id="980" name="Google Shape;980;p7"/>
            <p:cNvPicPr preferRelativeResize="0"/>
            <p:nvPr/>
          </p:nvPicPr>
          <p:blipFill rotWithShape="1">
            <a:blip r:embed="rId4">
              <a:alphaModFix/>
            </a:blip>
            <a:srcRect/>
            <a:stretch/>
          </p:blipFill>
          <p:spPr>
            <a:xfrm>
              <a:off x="0" y="77607"/>
              <a:ext cx="1594526" cy="299771"/>
            </a:xfrm>
            <a:prstGeom prst="rect">
              <a:avLst/>
            </a:prstGeom>
            <a:noFill/>
            <a:ln>
              <a:noFill/>
            </a:ln>
          </p:spPr>
        </p:pic>
        <p:pic>
          <p:nvPicPr>
            <p:cNvPr id="981" name="Google Shape;981;p7"/>
            <p:cNvPicPr preferRelativeResize="0"/>
            <p:nvPr/>
          </p:nvPicPr>
          <p:blipFill rotWithShape="1">
            <a:blip r:embed="rId5">
              <a:alphaModFix/>
            </a:blip>
            <a:srcRect/>
            <a:stretch/>
          </p:blipFill>
          <p:spPr>
            <a:xfrm>
              <a:off x="1728489" y="0"/>
              <a:ext cx="1148877" cy="412276"/>
            </a:xfrm>
            <a:prstGeom prst="rect">
              <a:avLst/>
            </a:prstGeom>
            <a:noFill/>
            <a:ln>
              <a:noFill/>
            </a:ln>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g22b3b1a5653_0_0"/>
          <p:cNvSpPr txBox="1"/>
          <p:nvPr/>
        </p:nvSpPr>
        <p:spPr>
          <a:xfrm>
            <a:off x="753900" y="3246450"/>
            <a:ext cx="8245800" cy="1433400"/>
          </a:xfrm>
          <a:prstGeom prst="rect">
            <a:avLst/>
          </a:prstGeom>
          <a:noFill/>
          <a:ln>
            <a:noFill/>
          </a:ln>
        </p:spPr>
        <p:txBody>
          <a:bodyPr spcFirstLastPara="1" wrap="square" lIns="0" tIns="0" rIns="0" bIns="0" anchor="t" anchorCtr="0">
            <a:spAutoFit/>
          </a:bodyPr>
          <a:lstStyle/>
          <a:p>
            <a:pPr marL="0" marR="0" lvl="0" indent="0" algn="ctr" rtl="0">
              <a:lnSpc>
                <a:spcPct val="98000"/>
              </a:lnSpc>
              <a:spcBef>
                <a:spcPts val="0"/>
              </a:spcBef>
              <a:spcAft>
                <a:spcPts val="0"/>
              </a:spcAft>
              <a:buNone/>
            </a:pPr>
            <a:r>
              <a:rPr lang="en-US" sz="4050">
                <a:latin typeface="Montserrat ExtraBold"/>
                <a:ea typeface="Montserrat ExtraBold"/>
                <a:cs typeface="Montserrat ExtraBold"/>
                <a:sym typeface="Montserrat ExtraBold"/>
              </a:rPr>
              <a:t>Merci !</a:t>
            </a:r>
            <a:endParaRPr sz="4050">
              <a:latin typeface="Montserrat ExtraBold"/>
              <a:ea typeface="Montserrat ExtraBold"/>
              <a:cs typeface="Montserrat ExtraBold"/>
              <a:sym typeface="Montserrat ExtraBold"/>
            </a:endParaRPr>
          </a:p>
          <a:p>
            <a:pPr marL="0" marR="0" lvl="0" indent="0" algn="ctr" rtl="0">
              <a:lnSpc>
                <a:spcPct val="98000"/>
              </a:lnSpc>
              <a:spcBef>
                <a:spcPts val="0"/>
              </a:spcBef>
              <a:spcAft>
                <a:spcPts val="0"/>
              </a:spcAft>
              <a:buNone/>
            </a:pPr>
            <a:r>
              <a:rPr lang="en-US" sz="4050">
                <a:latin typeface="Montserrat ExtraBold"/>
                <a:ea typeface="Montserrat ExtraBold"/>
                <a:cs typeface="Montserrat ExtraBold"/>
                <a:sym typeface="Montserrat ExtraBold"/>
              </a:rPr>
              <a:t>Bon retour à toutes et à tous !</a:t>
            </a:r>
            <a:endParaRPr sz="2600"/>
          </a:p>
          <a:p>
            <a:pPr marL="0" marR="0" lvl="0" indent="0" algn="l" rtl="0">
              <a:lnSpc>
                <a:spcPct val="98000"/>
              </a:lnSpc>
              <a:spcBef>
                <a:spcPts val="0"/>
              </a:spcBef>
              <a:spcAft>
                <a:spcPts val="0"/>
              </a:spcAft>
              <a:buNone/>
            </a:pPr>
            <a:endParaRPr/>
          </a:p>
        </p:txBody>
      </p:sp>
      <p:grpSp>
        <p:nvGrpSpPr>
          <p:cNvPr id="987" name="Google Shape;987;g22b3b1a5653_0_0"/>
          <p:cNvGrpSpPr/>
          <p:nvPr/>
        </p:nvGrpSpPr>
        <p:grpSpPr>
          <a:xfrm>
            <a:off x="8968455" y="737816"/>
            <a:ext cx="1264074" cy="1739366"/>
            <a:chOff x="0" y="-19050"/>
            <a:chExt cx="812700" cy="1118276"/>
          </a:xfrm>
        </p:grpSpPr>
        <p:sp>
          <p:nvSpPr>
            <p:cNvPr id="988" name="Google Shape;988;g22b3b1a5653_0_0"/>
            <p:cNvSpPr/>
            <p:nvPr/>
          </p:nvSpPr>
          <p:spPr>
            <a:xfrm>
              <a:off x="0" y="0"/>
              <a:ext cx="612001" cy="1099226"/>
            </a:xfrm>
            <a:custGeom>
              <a:avLst/>
              <a:gdLst/>
              <a:ahLst/>
              <a:cxnLst/>
              <a:rect l="l" t="t" r="r" b="b"/>
              <a:pathLst>
                <a:path w="612001" h="1099226" extrusionOk="0">
                  <a:moveTo>
                    <a:pt x="0" y="0"/>
                  </a:moveTo>
                  <a:lnTo>
                    <a:pt x="612001" y="0"/>
                  </a:lnTo>
                  <a:lnTo>
                    <a:pt x="612001" y="1099226"/>
                  </a:lnTo>
                  <a:lnTo>
                    <a:pt x="0" y="1099226"/>
                  </a:lnTo>
                  <a:close/>
                </a:path>
              </a:pathLst>
            </a:custGeom>
            <a:solidFill>
              <a:srgbClr val="EFF1F0"/>
            </a:solidFill>
            <a:ln>
              <a:noFill/>
            </a:ln>
          </p:spPr>
        </p:sp>
        <p:sp>
          <p:nvSpPr>
            <p:cNvPr id="989" name="Google Shape;989;g22b3b1a5653_0_0"/>
            <p:cNvSpPr txBox="1"/>
            <p:nvPr/>
          </p:nvSpPr>
          <p:spPr>
            <a:xfrm>
              <a:off x="0" y="-19050"/>
              <a:ext cx="812700" cy="831900"/>
            </a:xfrm>
            <a:prstGeom prst="rect">
              <a:avLst/>
            </a:prstGeom>
            <a:noFill/>
            <a:ln>
              <a:noFill/>
            </a:ln>
          </p:spPr>
          <p:txBody>
            <a:bodyPr spcFirstLastPara="1" wrap="square" lIns="26050" tIns="26050" rIns="26050" bIns="26050" anchor="ctr" anchorCtr="0">
              <a:noAutofit/>
            </a:bodyPr>
            <a:lstStyle/>
            <a:p>
              <a:pPr marL="0" marR="0" lvl="0" indent="0" algn="ctr" rtl="0">
                <a:lnSpc>
                  <a:spcPct val="558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990" name="Google Shape;990;g22b3b1a5653_0_0"/>
          <p:cNvPicPr preferRelativeResize="0"/>
          <p:nvPr/>
        </p:nvPicPr>
        <p:blipFill rotWithShape="1">
          <a:blip r:embed="rId3">
            <a:alphaModFix/>
          </a:blip>
          <a:srcRect/>
          <a:stretch/>
        </p:blipFill>
        <p:spPr>
          <a:xfrm rot="5400000">
            <a:off x="8313419" y="1567422"/>
            <a:ext cx="1685681" cy="800700"/>
          </a:xfrm>
          <a:prstGeom prst="rect">
            <a:avLst/>
          </a:prstGeom>
          <a:noFill/>
          <a:ln>
            <a:noFill/>
          </a:ln>
        </p:spPr>
      </p:pic>
      <p:grpSp>
        <p:nvGrpSpPr>
          <p:cNvPr id="991" name="Google Shape;991;g22b3b1a5653_0_0"/>
          <p:cNvGrpSpPr/>
          <p:nvPr/>
        </p:nvGrpSpPr>
        <p:grpSpPr>
          <a:xfrm>
            <a:off x="-1150714" y="6943673"/>
            <a:ext cx="3599791" cy="1163946"/>
            <a:chOff x="0" y="0"/>
            <a:chExt cx="2514172" cy="812925"/>
          </a:xfrm>
        </p:grpSpPr>
        <p:sp>
          <p:nvSpPr>
            <p:cNvPr id="992" name="Google Shape;992;g22b3b1a5653_0_0"/>
            <p:cNvSpPr/>
            <p:nvPr/>
          </p:nvSpPr>
          <p:spPr>
            <a:xfrm>
              <a:off x="0" y="0"/>
              <a:ext cx="2514172" cy="506107"/>
            </a:xfrm>
            <a:custGeom>
              <a:avLst/>
              <a:gdLst/>
              <a:ahLst/>
              <a:cxnLst/>
              <a:rect l="l" t="t" r="r" b="b"/>
              <a:pathLst>
                <a:path w="2514172" h="506107" extrusionOk="0">
                  <a:moveTo>
                    <a:pt x="0" y="0"/>
                  </a:moveTo>
                  <a:lnTo>
                    <a:pt x="2514172" y="0"/>
                  </a:lnTo>
                  <a:lnTo>
                    <a:pt x="2514172" y="506107"/>
                  </a:lnTo>
                  <a:lnTo>
                    <a:pt x="0" y="506107"/>
                  </a:lnTo>
                  <a:close/>
                </a:path>
              </a:pathLst>
            </a:custGeom>
            <a:solidFill>
              <a:srgbClr val="EF501F"/>
            </a:solidFill>
            <a:ln>
              <a:noFill/>
            </a:ln>
          </p:spPr>
        </p:sp>
        <p:sp>
          <p:nvSpPr>
            <p:cNvPr id="993" name="Google Shape;993;g22b3b1a5653_0_0"/>
            <p:cNvSpPr txBox="1"/>
            <p:nvPr/>
          </p:nvSpPr>
          <p:spPr>
            <a:xfrm>
              <a:off x="0" y="9525"/>
              <a:ext cx="812700" cy="803400"/>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94" name="Google Shape;994;g22b3b1a5653_0_0"/>
          <p:cNvGrpSpPr/>
          <p:nvPr/>
        </p:nvGrpSpPr>
        <p:grpSpPr>
          <a:xfrm>
            <a:off x="7595576" y="6943673"/>
            <a:ext cx="2158025" cy="309207"/>
            <a:chOff x="0" y="0"/>
            <a:chExt cx="2877366" cy="412276"/>
          </a:xfrm>
        </p:grpSpPr>
        <p:pic>
          <p:nvPicPr>
            <p:cNvPr id="995" name="Google Shape;995;g22b3b1a5653_0_0"/>
            <p:cNvPicPr preferRelativeResize="0"/>
            <p:nvPr/>
          </p:nvPicPr>
          <p:blipFill rotWithShape="1">
            <a:blip r:embed="rId4">
              <a:alphaModFix/>
            </a:blip>
            <a:srcRect/>
            <a:stretch/>
          </p:blipFill>
          <p:spPr>
            <a:xfrm>
              <a:off x="0" y="77607"/>
              <a:ext cx="1594526" cy="299771"/>
            </a:xfrm>
            <a:prstGeom prst="rect">
              <a:avLst/>
            </a:prstGeom>
            <a:noFill/>
            <a:ln>
              <a:noFill/>
            </a:ln>
          </p:spPr>
        </p:pic>
        <p:pic>
          <p:nvPicPr>
            <p:cNvPr id="996" name="Google Shape;996;g22b3b1a5653_0_0"/>
            <p:cNvPicPr preferRelativeResize="0"/>
            <p:nvPr/>
          </p:nvPicPr>
          <p:blipFill rotWithShape="1">
            <a:blip r:embed="rId5">
              <a:alphaModFix/>
            </a:blip>
            <a:srcRect/>
            <a:stretch/>
          </p:blipFill>
          <p:spPr>
            <a:xfrm>
              <a:off x="1728489" y="0"/>
              <a:ext cx="1148877" cy="412276"/>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cxnSp>
        <p:nvCxnSpPr>
          <p:cNvPr id="360" name="Google Shape;360;p5"/>
          <p:cNvCxnSpPr/>
          <p:nvPr/>
        </p:nvCxnSpPr>
        <p:spPr>
          <a:xfrm rot="-5386420">
            <a:off x="-642119" y="3791382"/>
            <a:ext cx="2411363" cy="0"/>
          </a:xfrm>
          <a:prstGeom prst="straightConnector1">
            <a:avLst/>
          </a:prstGeom>
          <a:noFill/>
          <a:ln w="19050" cap="flat" cmpd="sng">
            <a:solidFill>
              <a:srgbClr val="EF501F"/>
            </a:solidFill>
            <a:prstDash val="solid"/>
            <a:round/>
            <a:headEnd type="none" w="sm" len="sm"/>
            <a:tailEnd type="none" w="sm" len="sm"/>
          </a:ln>
        </p:spPr>
      </p:cxnSp>
      <p:grpSp>
        <p:nvGrpSpPr>
          <p:cNvPr id="361" name="Google Shape;361;p5"/>
          <p:cNvGrpSpPr/>
          <p:nvPr/>
        </p:nvGrpSpPr>
        <p:grpSpPr>
          <a:xfrm>
            <a:off x="8968455" y="737815"/>
            <a:ext cx="1264263" cy="1739413"/>
            <a:chOff x="0" y="-19050"/>
            <a:chExt cx="812800" cy="1118276"/>
          </a:xfrm>
        </p:grpSpPr>
        <p:sp>
          <p:nvSpPr>
            <p:cNvPr id="362" name="Google Shape;362;p5"/>
            <p:cNvSpPr/>
            <p:nvPr/>
          </p:nvSpPr>
          <p:spPr>
            <a:xfrm>
              <a:off x="0" y="0"/>
              <a:ext cx="612001" cy="1099226"/>
            </a:xfrm>
            <a:custGeom>
              <a:avLst/>
              <a:gdLst/>
              <a:ahLst/>
              <a:cxnLst/>
              <a:rect l="l" t="t" r="r" b="b"/>
              <a:pathLst>
                <a:path w="612001" h="1099226" extrusionOk="0">
                  <a:moveTo>
                    <a:pt x="0" y="0"/>
                  </a:moveTo>
                  <a:lnTo>
                    <a:pt x="612001" y="0"/>
                  </a:lnTo>
                  <a:lnTo>
                    <a:pt x="612001" y="1099226"/>
                  </a:lnTo>
                  <a:lnTo>
                    <a:pt x="0" y="1099226"/>
                  </a:lnTo>
                  <a:close/>
                </a:path>
              </a:pathLst>
            </a:custGeom>
            <a:solidFill>
              <a:srgbClr val="EFF1F0"/>
            </a:solidFill>
            <a:ln>
              <a:noFill/>
            </a:ln>
          </p:spPr>
        </p:sp>
        <p:sp>
          <p:nvSpPr>
            <p:cNvPr id="363" name="Google Shape;363;p5"/>
            <p:cNvSpPr txBox="1"/>
            <p:nvPr/>
          </p:nvSpPr>
          <p:spPr>
            <a:xfrm>
              <a:off x="0" y="-19050"/>
              <a:ext cx="812800" cy="831850"/>
            </a:xfrm>
            <a:prstGeom prst="rect">
              <a:avLst/>
            </a:prstGeom>
            <a:noFill/>
            <a:ln>
              <a:noFill/>
            </a:ln>
          </p:spPr>
          <p:txBody>
            <a:bodyPr spcFirstLastPara="1" wrap="square" lIns="26050" tIns="26050" rIns="26050" bIns="26050" anchor="ctr" anchorCtr="0">
              <a:noAutofit/>
            </a:bodyPr>
            <a:lstStyle/>
            <a:p>
              <a:pPr marL="0" marR="0" lvl="0" indent="0" algn="ctr" rtl="0">
                <a:lnSpc>
                  <a:spcPct val="558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364" name="Google Shape;364;p5"/>
          <p:cNvPicPr preferRelativeResize="0"/>
          <p:nvPr/>
        </p:nvPicPr>
        <p:blipFill rotWithShape="1">
          <a:blip r:embed="rId3">
            <a:alphaModFix/>
          </a:blip>
          <a:srcRect/>
          <a:stretch/>
        </p:blipFill>
        <p:spPr>
          <a:xfrm rot="5400000">
            <a:off x="8313418" y="1567423"/>
            <a:ext cx="1685684" cy="800700"/>
          </a:xfrm>
          <a:prstGeom prst="rect">
            <a:avLst/>
          </a:prstGeom>
          <a:noFill/>
          <a:ln>
            <a:noFill/>
          </a:ln>
        </p:spPr>
      </p:pic>
      <p:grpSp>
        <p:nvGrpSpPr>
          <p:cNvPr id="365" name="Google Shape;365;p5"/>
          <p:cNvGrpSpPr/>
          <p:nvPr/>
        </p:nvGrpSpPr>
        <p:grpSpPr>
          <a:xfrm>
            <a:off x="-1150714" y="6943673"/>
            <a:ext cx="3599837" cy="1163781"/>
            <a:chOff x="0" y="0"/>
            <a:chExt cx="2514172" cy="812800"/>
          </a:xfrm>
        </p:grpSpPr>
        <p:sp>
          <p:nvSpPr>
            <p:cNvPr id="366" name="Google Shape;366;p5"/>
            <p:cNvSpPr/>
            <p:nvPr/>
          </p:nvSpPr>
          <p:spPr>
            <a:xfrm>
              <a:off x="0" y="0"/>
              <a:ext cx="2514172" cy="506107"/>
            </a:xfrm>
            <a:custGeom>
              <a:avLst/>
              <a:gdLst/>
              <a:ahLst/>
              <a:cxnLst/>
              <a:rect l="l" t="t" r="r" b="b"/>
              <a:pathLst>
                <a:path w="2514172" h="506107" extrusionOk="0">
                  <a:moveTo>
                    <a:pt x="0" y="0"/>
                  </a:moveTo>
                  <a:lnTo>
                    <a:pt x="2514172" y="0"/>
                  </a:lnTo>
                  <a:lnTo>
                    <a:pt x="2514172" y="506107"/>
                  </a:lnTo>
                  <a:lnTo>
                    <a:pt x="0" y="506107"/>
                  </a:lnTo>
                  <a:close/>
                </a:path>
              </a:pathLst>
            </a:custGeom>
            <a:solidFill>
              <a:srgbClr val="EF501F"/>
            </a:solidFill>
            <a:ln>
              <a:noFill/>
            </a:ln>
          </p:spPr>
        </p:sp>
        <p:sp>
          <p:nvSpPr>
            <p:cNvPr id="367" name="Google Shape;367;p5"/>
            <p:cNvSpPr txBox="1"/>
            <p:nvPr/>
          </p:nvSpPr>
          <p:spPr>
            <a:xfrm>
              <a:off x="0" y="9525"/>
              <a:ext cx="812800" cy="803275"/>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68" name="Google Shape;368;p5"/>
          <p:cNvGrpSpPr/>
          <p:nvPr/>
        </p:nvGrpSpPr>
        <p:grpSpPr>
          <a:xfrm>
            <a:off x="7595576" y="6943673"/>
            <a:ext cx="2158024" cy="309207"/>
            <a:chOff x="0" y="0"/>
            <a:chExt cx="2877366" cy="412276"/>
          </a:xfrm>
        </p:grpSpPr>
        <p:pic>
          <p:nvPicPr>
            <p:cNvPr id="369" name="Google Shape;369;p5"/>
            <p:cNvPicPr preferRelativeResize="0"/>
            <p:nvPr/>
          </p:nvPicPr>
          <p:blipFill rotWithShape="1">
            <a:blip r:embed="rId4">
              <a:alphaModFix/>
            </a:blip>
            <a:srcRect/>
            <a:stretch/>
          </p:blipFill>
          <p:spPr>
            <a:xfrm>
              <a:off x="0" y="77607"/>
              <a:ext cx="1594526" cy="299771"/>
            </a:xfrm>
            <a:prstGeom prst="rect">
              <a:avLst/>
            </a:prstGeom>
            <a:noFill/>
            <a:ln>
              <a:noFill/>
            </a:ln>
          </p:spPr>
        </p:pic>
        <p:pic>
          <p:nvPicPr>
            <p:cNvPr id="370" name="Google Shape;370;p5"/>
            <p:cNvPicPr preferRelativeResize="0"/>
            <p:nvPr/>
          </p:nvPicPr>
          <p:blipFill rotWithShape="1">
            <a:blip r:embed="rId5">
              <a:alphaModFix/>
            </a:blip>
            <a:srcRect/>
            <a:stretch/>
          </p:blipFill>
          <p:spPr>
            <a:xfrm>
              <a:off x="1728489" y="0"/>
              <a:ext cx="1148877" cy="412276"/>
            </a:xfrm>
            <a:prstGeom prst="rect">
              <a:avLst/>
            </a:prstGeom>
            <a:noFill/>
            <a:ln>
              <a:noFill/>
            </a:ln>
          </p:spPr>
        </p:pic>
      </p:grpSp>
      <p:pic>
        <p:nvPicPr>
          <p:cNvPr id="371" name="Google Shape;371;p5"/>
          <p:cNvPicPr preferRelativeResize="0"/>
          <p:nvPr/>
        </p:nvPicPr>
        <p:blipFill rotWithShape="1">
          <a:blip r:embed="rId6">
            <a:alphaModFix/>
          </a:blip>
          <a:srcRect/>
          <a:stretch/>
        </p:blipFill>
        <p:spPr>
          <a:xfrm>
            <a:off x="714314" y="2621319"/>
            <a:ext cx="531111" cy="531111"/>
          </a:xfrm>
          <a:prstGeom prst="rect">
            <a:avLst/>
          </a:prstGeom>
          <a:noFill/>
          <a:ln>
            <a:noFill/>
          </a:ln>
        </p:spPr>
      </p:pic>
      <p:pic>
        <p:nvPicPr>
          <p:cNvPr id="372" name="Google Shape;372;p5"/>
          <p:cNvPicPr preferRelativeResize="0"/>
          <p:nvPr/>
        </p:nvPicPr>
        <p:blipFill rotWithShape="1">
          <a:blip r:embed="rId7">
            <a:alphaModFix/>
          </a:blip>
          <a:srcRect/>
          <a:stretch/>
        </p:blipFill>
        <p:spPr>
          <a:xfrm>
            <a:off x="714314" y="3570096"/>
            <a:ext cx="531111" cy="531111"/>
          </a:xfrm>
          <a:prstGeom prst="rect">
            <a:avLst/>
          </a:prstGeom>
          <a:noFill/>
          <a:ln>
            <a:noFill/>
          </a:ln>
        </p:spPr>
      </p:pic>
      <p:pic>
        <p:nvPicPr>
          <p:cNvPr id="373" name="Google Shape;373;p5"/>
          <p:cNvPicPr preferRelativeResize="0"/>
          <p:nvPr/>
        </p:nvPicPr>
        <p:blipFill rotWithShape="1">
          <a:blip r:embed="rId8">
            <a:alphaModFix/>
          </a:blip>
          <a:srcRect/>
          <a:stretch/>
        </p:blipFill>
        <p:spPr>
          <a:xfrm>
            <a:off x="714314" y="4475469"/>
            <a:ext cx="531111" cy="531111"/>
          </a:xfrm>
          <a:prstGeom prst="rect">
            <a:avLst/>
          </a:prstGeom>
          <a:noFill/>
          <a:ln>
            <a:noFill/>
          </a:ln>
        </p:spPr>
      </p:pic>
      <p:sp>
        <p:nvSpPr>
          <p:cNvPr id="374" name="Google Shape;374;p5"/>
          <p:cNvSpPr txBox="1"/>
          <p:nvPr/>
        </p:nvSpPr>
        <p:spPr>
          <a:xfrm>
            <a:off x="1462806" y="2836798"/>
            <a:ext cx="7784762" cy="380873"/>
          </a:xfrm>
          <a:prstGeom prst="rect">
            <a:avLst/>
          </a:prstGeom>
          <a:noFill/>
          <a:ln>
            <a:noFill/>
          </a:ln>
        </p:spPr>
        <p:txBody>
          <a:bodyPr spcFirstLastPara="1" wrap="square" lIns="0" tIns="0" rIns="0" bIns="0" anchor="t" anchorCtr="0">
            <a:spAutoFit/>
          </a:bodyPr>
          <a:lstStyle/>
          <a:p>
            <a:pPr marL="0" marR="0" lvl="0" indent="0" algn="l" rtl="0">
              <a:lnSpc>
                <a:spcPct val="97991"/>
              </a:lnSpc>
              <a:spcBef>
                <a:spcPts val="0"/>
              </a:spcBef>
              <a:spcAft>
                <a:spcPts val="0"/>
              </a:spcAft>
              <a:buNone/>
            </a:pPr>
            <a:r>
              <a:rPr lang="en-US" sz="1444" b="0" i="0" u="none" strike="noStrike" cap="none">
                <a:solidFill>
                  <a:srgbClr val="000000"/>
                </a:solidFill>
                <a:latin typeface="Montserrat SemiBold"/>
                <a:ea typeface="Montserrat SemiBold"/>
                <a:cs typeface="Montserrat SemiBold"/>
                <a:sym typeface="Montserrat SemiBold"/>
              </a:rPr>
              <a:t>L'Accueil d'un influenceur de renommée nationale, dans le cadre d'une </a:t>
            </a:r>
            <a:endParaRPr/>
          </a:p>
          <a:p>
            <a:pPr marL="0" marR="0" lvl="0" indent="0" algn="l" rtl="0">
              <a:lnSpc>
                <a:spcPct val="97991"/>
              </a:lnSpc>
              <a:spcBef>
                <a:spcPts val="0"/>
              </a:spcBef>
              <a:spcAft>
                <a:spcPts val="0"/>
              </a:spcAft>
              <a:buNone/>
            </a:pPr>
            <a:r>
              <a:rPr lang="en-US" sz="1444" b="0" i="0" u="none" strike="noStrike" cap="none">
                <a:solidFill>
                  <a:srgbClr val="000000"/>
                </a:solidFill>
                <a:latin typeface="Montserrat SemiBold"/>
                <a:ea typeface="Montserrat SemiBold"/>
                <a:cs typeface="Montserrat SemiBold"/>
                <a:sym typeface="Montserrat SemiBold"/>
              </a:rPr>
              <a:t>opération de valorisation du patrimoine culinaire et des restaurateurs.</a:t>
            </a:r>
            <a:endParaRPr/>
          </a:p>
        </p:txBody>
      </p:sp>
      <p:sp>
        <p:nvSpPr>
          <p:cNvPr id="375" name="Google Shape;375;p5"/>
          <p:cNvSpPr txBox="1"/>
          <p:nvPr/>
        </p:nvSpPr>
        <p:spPr>
          <a:xfrm>
            <a:off x="558800" y="1529715"/>
            <a:ext cx="6914252" cy="366088"/>
          </a:xfrm>
          <a:prstGeom prst="rect">
            <a:avLst/>
          </a:prstGeom>
          <a:noFill/>
          <a:ln>
            <a:noFill/>
          </a:ln>
        </p:spPr>
        <p:txBody>
          <a:bodyPr spcFirstLastPara="1" wrap="square" lIns="0" tIns="0" rIns="0" bIns="0" anchor="t" anchorCtr="0">
            <a:spAutoFit/>
          </a:bodyPr>
          <a:lstStyle/>
          <a:p>
            <a:pPr marL="0" marR="0" lvl="0" indent="0" algn="l" rtl="0">
              <a:lnSpc>
                <a:spcPct val="98000"/>
              </a:lnSpc>
              <a:spcBef>
                <a:spcPts val="0"/>
              </a:spcBef>
              <a:spcAft>
                <a:spcPts val="0"/>
              </a:spcAft>
              <a:buNone/>
            </a:pPr>
            <a:r>
              <a:rPr lang="en-US" sz="2851" b="0" i="0" u="none" strike="noStrike" cap="none">
                <a:solidFill>
                  <a:srgbClr val="000000"/>
                </a:solidFill>
                <a:latin typeface="Montserrat ExtraBold"/>
                <a:ea typeface="Montserrat ExtraBold"/>
                <a:cs typeface="Montserrat ExtraBold"/>
                <a:sym typeface="Montserrat ExtraBold"/>
              </a:rPr>
              <a:t>Les 3 témoignages de la matinée</a:t>
            </a:r>
            <a:endParaRPr/>
          </a:p>
        </p:txBody>
      </p:sp>
      <p:sp>
        <p:nvSpPr>
          <p:cNvPr id="376" name="Google Shape;376;p5"/>
          <p:cNvSpPr txBox="1"/>
          <p:nvPr/>
        </p:nvSpPr>
        <p:spPr>
          <a:xfrm>
            <a:off x="1462806" y="3854701"/>
            <a:ext cx="7532244" cy="201095"/>
          </a:xfrm>
          <a:prstGeom prst="rect">
            <a:avLst/>
          </a:prstGeom>
          <a:noFill/>
          <a:ln>
            <a:noFill/>
          </a:ln>
        </p:spPr>
        <p:txBody>
          <a:bodyPr spcFirstLastPara="1" wrap="square" lIns="0" tIns="0" rIns="0" bIns="0" anchor="t" anchorCtr="0">
            <a:spAutoFit/>
          </a:bodyPr>
          <a:lstStyle/>
          <a:p>
            <a:pPr marL="0" marR="0" lvl="0" indent="0" algn="l" rtl="0">
              <a:lnSpc>
                <a:spcPct val="97991"/>
              </a:lnSpc>
              <a:spcBef>
                <a:spcPts val="0"/>
              </a:spcBef>
              <a:spcAft>
                <a:spcPts val="0"/>
              </a:spcAft>
              <a:buNone/>
            </a:pPr>
            <a:r>
              <a:rPr lang="en-US" sz="1444" b="0" i="0" u="none" strike="noStrike" cap="none">
                <a:solidFill>
                  <a:srgbClr val="000000"/>
                </a:solidFill>
                <a:latin typeface="Montserrat SemiBold"/>
                <a:ea typeface="Montserrat SemiBold"/>
                <a:cs typeface="Montserrat SemiBold"/>
                <a:sym typeface="Montserrat SemiBold"/>
              </a:rPr>
              <a:t>Offices de Tourisme, se lancer sur TikTok : pourquoi et comment ?</a:t>
            </a:r>
            <a:endParaRPr/>
          </a:p>
        </p:txBody>
      </p:sp>
      <p:sp>
        <p:nvSpPr>
          <p:cNvPr id="377" name="Google Shape;377;p5"/>
          <p:cNvSpPr txBox="1"/>
          <p:nvPr/>
        </p:nvSpPr>
        <p:spPr>
          <a:xfrm>
            <a:off x="1473239" y="4666594"/>
            <a:ext cx="7774329" cy="380872"/>
          </a:xfrm>
          <a:prstGeom prst="rect">
            <a:avLst/>
          </a:prstGeom>
          <a:noFill/>
          <a:ln>
            <a:noFill/>
          </a:ln>
        </p:spPr>
        <p:txBody>
          <a:bodyPr spcFirstLastPara="1" wrap="square" lIns="0" tIns="0" rIns="0" bIns="0" anchor="t" anchorCtr="0">
            <a:spAutoFit/>
          </a:bodyPr>
          <a:lstStyle/>
          <a:p>
            <a:pPr marL="0" marR="0" lvl="0" indent="0" algn="l" rtl="0">
              <a:lnSpc>
                <a:spcPct val="97991"/>
              </a:lnSpc>
              <a:spcBef>
                <a:spcPts val="0"/>
              </a:spcBef>
              <a:spcAft>
                <a:spcPts val="0"/>
              </a:spcAft>
              <a:buNone/>
            </a:pPr>
            <a:r>
              <a:rPr lang="en-US" sz="1444" b="0" i="0" u="none" strike="noStrike" cap="none">
                <a:solidFill>
                  <a:srgbClr val="000000"/>
                </a:solidFill>
                <a:latin typeface="Montserrat SemiBold"/>
                <a:ea typeface="Montserrat SemiBold"/>
                <a:cs typeface="Montserrat SemiBold"/>
                <a:sym typeface="Montserrat SemiBold"/>
              </a:rPr>
              <a:t>La gestion d'une mauvaise expérience, suite à un accueil de blogueurs de voyage sur ma destination.</a:t>
            </a:r>
            <a:endParaRPr/>
          </a:p>
        </p:txBody>
      </p:sp>
      <p:sp>
        <p:nvSpPr>
          <p:cNvPr id="378" name="Google Shape;378;p5"/>
          <p:cNvSpPr txBox="1"/>
          <p:nvPr/>
        </p:nvSpPr>
        <p:spPr>
          <a:xfrm>
            <a:off x="1462806" y="2640369"/>
            <a:ext cx="3120000" cy="172500"/>
          </a:xfrm>
          <a:prstGeom prst="rect">
            <a:avLst/>
          </a:prstGeom>
          <a:noFill/>
          <a:ln>
            <a:noFill/>
          </a:ln>
        </p:spPr>
        <p:txBody>
          <a:bodyPr spcFirstLastPara="1" wrap="square" lIns="0" tIns="0" rIns="0" bIns="0" anchor="t" anchorCtr="0">
            <a:spAutoFit/>
          </a:bodyPr>
          <a:lstStyle/>
          <a:p>
            <a:pPr marL="0" marR="0" lvl="0" indent="0" algn="l" rtl="0">
              <a:lnSpc>
                <a:spcPct val="97989"/>
              </a:lnSpc>
              <a:spcBef>
                <a:spcPts val="0"/>
              </a:spcBef>
              <a:spcAft>
                <a:spcPts val="0"/>
              </a:spcAft>
              <a:buNone/>
            </a:pPr>
            <a:r>
              <a:rPr lang="en-US" sz="1144" b="1" i="1" u="none" strike="noStrike" cap="none">
                <a:solidFill>
                  <a:srgbClr val="000000"/>
                </a:solidFill>
                <a:latin typeface="Montserrat SemiBold"/>
                <a:ea typeface="Montserrat SemiBold"/>
                <a:cs typeface="Montserrat SemiBold"/>
                <a:sym typeface="Montserrat SemiBold"/>
              </a:rPr>
              <a:t>Adriana CAVALLI, Rouen Tourisme</a:t>
            </a:r>
            <a:endParaRPr i="1"/>
          </a:p>
        </p:txBody>
      </p:sp>
      <p:sp>
        <p:nvSpPr>
          <p:cNvPr id="379" name="Google Shape;379;p5"/>
          <p:cNvSpPr txBox="1"/>
          <p:nvPr/>
        </p:nvSpPr>
        <p:spPr>
          <a:xfrm>
            <a:off x="1462806" y="3647240"/>
            <a:ext cx="4098600" cy="172500"/>
          </a:xfrm>
          <a:prstGeom prst="rect">
            <a:avLst/>
          </a:prstGeom>
          <a:noFill/>
          <a:ln>
            <a:noFill/>
          </a:ln>
        </p:spPr>
        <p:txBody>
          <a:bodyPr spcFirstLastPara="1" wrap="square" lIns="0" tIns="0" rIns="0" bIns="0" anchor="t" anchorCtr="0">
            <a:spAutoFit/>
          </a:bodyPr>
          <a:lstStyle/>
          <a:p>
            <a:pPr marL="0" marR="0" lvl="0" indent="0" algn="l" rtl="0">
              <a:lnSpc>
                <a:spcPct val="97989"/>
              </a:lnSpc>
              <a:spcBef>
                <a:spcPts val="0"/>
              </a:spcBef>
              <a:spcAft>
                <a:spcPts val="0"/>
              </a:spcAft>
              <a:buNone/>
            </a:pPr>
            <a:r>
              <a:rPr lang="en-US" sz="1144" b="1" i="1" u="none" strike="noStrike" cap="none">
                <a:solidFill>
                  <a:srgbClr val="000000"/>
                </a:solidFill>
                <a:latin typeface="Montserrat SemiBold"/>
                <a:ea typeface="Montserrat SemiBold"/>
                <a:cs typeface="Montserrat SemiBold"/>
                <a:sym typeface="Montserrat SemiBold"/>
              </a:rPr>
              <a:t>Mathilde LELANDAIS, Coeur de Nacre Tourisme</a:t>
            </a:r>
            <a:endParaRPr i="1"/>
          </a:p>
        </p:txBody>
      </p:sp>
      <p:sp>
        <p:nvSpPr>
          <p:cNvPr id="380" name="Google Shape;380;p5"/>
          <p:cNvSpPr txBox="1"/>
          <p:nvPr/>
        </p:nvSpPr>
        <p:spPr>
          <a:xfrm>
            <a:off x="1462806" y="4472682"/>
            <a:ext cx="4098600" cy="172500"/>
          </a:xfrm>
          <a:prstGeom prst="rect">
            <a:avLst/>
          </a:prstGeom>
          <a:noFill/>
          <a:ln>
            <a:noFill/>
          </a:ln>
        </p:spPr>
        <p:txBody>
          <a:bodyPr spcFirstLastPara="1" wrap="square" lIns="0" tIns="0" rIns="0" bIns="0" anchor="t" anchorCtr="0">
            <a:spAutoFit/>
          </a:bodyPr>
          <a:lstStyle/>
          <a:p>
            <a:pPr marL="0" marR="0" lvl="0" indent="0" algn="l" rtl="0">
              <a:lnSpc>
                <a:spcPct val="97989"/>
              </a:lnSpc>
              <a:spcBef>
                <a:spcPts val="0"/>
              </a:spcBef>
              <a:spcAft>
                <a:spcPts val="0"/>
              </a:spcAft>
              <a:buNone/>
            </a:pPr>
            <a:r>
              <a:rPr lang="en-US" sz="1144" b="1" i="1" u="none" strike="noStrike" cap="none">
                <a:solidFill>
                  <a:srgbClr val="000000"/>
                </a:solidFill>
                <a:latin typeface="Montserrat SemiBold"/>
                <a:ea typeface="Montserrat SemiBold"/>
                <a:cs typeface="Montserrat SemiBold"/>
                <a:sym typeface="Montserrat SemiBold"/>
              </a:rPr>
              <a:t>Anne GAUDAIRE, OT du Cotentin</a:t>
            </a:r>
            <a:endParaRPr i="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cxnSp>
        <p:nvCxnSpPr>
          <p:cNvPr id="385" name="Google Shape;385;g209b27f523d_1_329"/>
          <p:cNvCxnSpPr/>
          <p:nvPr/>
        </p:nvCxnSpPr>
        <p:spPr>
          <a:xfrm rot="10800000">
            <a:off x="564200" y="2947450"/>
            <a:ext cx="0" cy="2033100"/>
          </a:xfrm>
          <a:prstGeom prst="straightConnector1">
            <a:avLst/>
          </a:prstGeom>
          <a:noFill/>
          <a:ln w="19050" cap="flat" cmpd="sng">
            <a:solidFill>
              <a:srgbClr val="EF501F"/>
            </a:solidFill>
            <a:prstDash val="solid"/>
            <a:round/>
            <a:headEnd type="none" w="sm" len="sm"/>
            <a:tailEnd type="none" w="sm" len="sm"/>
          </a:ln>
        </p:spPr>
      </p:cxnSp>
      <p:grpSp>
        <p:nvGrpSpPr>
          <p:cNvPr id="386" name="Google Shape;386;g209b27f523d_1_329"/>
          <p:cNvGrpSpPr/>
          <p:nvPr/>
        </p:nvGrpSpPr>
        <p:grpSpPr>
          <a:xfrm>
            <a:off x="8968455" y="737816"/>
            <a:ext cx="1264074" cy="1739366"/>
            <a:chOff x="0" y="-19050"/>
            <a:chExt cx="812700" cy="1118276"/>
          </a:xfrm>
        </p:grpSpPr>
        <p:sp>
          <p:nvSpPr>
            <p:cNvPr id="387" name="Google Shape;387;g209b27f523d_1_329"/>
            <p:cNvSpPr/>
            <p:nvPr/>
          </p:nvSpPr>
          <p:spPr>
            <a:xfrm>
              <a:off x="0" y="0"/>
              <a:ext cx="612001" cy="1099226"/>
            </a:xfrm>
            <a:custGeom>
              <a:avLst/>
              <a:gdLst/>
              <a:ahLst/>
              <a:cxnLst/>
              <a:rect l="l" t="t" r="r" b="b"/>
              <a:pathLst>
                <a:path w="612001" h="1099226" extrusionOk="0">
                  <a:moveTo>
                    <a:pt x="0" y="0"/>
                  </a:moveTo>
                  <a:lnTo>
                    <a:pt x="612001" y="0"/>
                  </a:lnTo>
                  <a:lnTo>
                    <a:pt x="612001" y="1099226"/>
                  </a:lnTo>
                  <a:lnTo>
                    <a:pt x="0" y="1099226"/>
                  </a:lnTo>
                  <a:close/>
                </a:path>
              </a:pathLst>
            </a:custGeom>
            <a:solidFill>
              <a:srgbClr val="EFF1F0"/>
            </a:solidFill>
            <a:ln>
              <a:noFill/>
            </a:ln>
          </p:spPr>
        </p:sp>
        <p:sp>
          <p:nvSpPr>
            <p:cNvPr id="388" name="Google Shape;388;g209b27f523d_1_329"/>
            <p:cNvSpPr txBox="1"/>
            <p:nvPr/>
          </p:nvSpPr>
          <p:spPr>
            <a:xfrm>
              <a:off x="0" y="-19050"/>
              <a:ext cx="812700" cy="831900"/>
            </a:xfrm>
            <a:prstGeom prst="rect">
              <a:avLst/>
            </a:prstGeom>
            <a:noFill/>
            <a:ln>
              <a:noFill/>
            </a:ln>
          </p:spPr>
          <p:txBody>
            <a:bodyPr spcFirstLastPara="1" wrap="square" lIns="26050" tIns="26050" rIns="26050" bIns="26050" anchor="ctr" anchorCtr="0">
              <a:noAutofit/>
            </a:bodyPr>
            <a:lstStyle/>
            <a:p>
              <a:pPr marL="0" marR="0" lvl="0" indent="0" algn="ctr" rtl="0">
                <a:lnSpc>
                  <a:spcPct val="558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389" name="Google Shape;389;g209b27f523d_1_329"/>
          <p:cNvPicPr preferRelativeResize="0"/>
          <p:nvPr/>
        </p:nvPicPr>
        <p:blipFill rotWithShape="1">
          <a:blip r:embed="rId3">
            <a:alphaModFix/>
          </a:blip>
          <a:srcRect/>
          <a:stretch/>
        </p:blipFill>
        <p:spPr>
          <a:xfrm rot="5400000">
            <a:off x="8313419" y="1567422"/>
            <a:ext cx="1685681" cy="800700"/>
          </a:xfrm>
          <a:prstGeom prst="rect">
            <a:avLst/>
          </a:prstGeom>
          <a:noFill/>
          <a:ln>
            <a:noFill/>
          </a:ln>
        </p:spPr>
      </p:pic>
      <p:grpSp>
        <p:nvGrpSpPr>
          <p:cNvPr id="390" name="Google Shape;390;g209b27f523d_1_329"/>
          <p:cNvGrpSpPr/>
          <p:nvPr/>
        </p:nvGrpSpPr>
        <p:grpSpPr>
          <a:xfrm>
            <a:off x="-1150714" y="6943673"/>
            <a:ext cx="3599791" cy="1163946"/>
            <a:chOff x="0" y="0"/>
            <a:chExt cx="2514172" cy="812925"/>
          </a:xfrm>
        </p:grpSpPr>
        <p:sp>
          <p:nvSpPr>
            <p:cNvPr id="391" name="Google Shape;391;g209b27f523d_1_329"/>
            <p:cNvSpPr/>
            <p:nvPr/>
          </p:nvSpPr>
          <p:spPr>
            <a:xfrm>
              <a:off x="0" y="0"/>
              <a:ext cx="2514172" cy="506107"/>
            </a:xfrm>
            <a:custGeom>
              <a:avLst/>
              <a:gdLst/>
              <a:ahLst/>
              <a:cxnLst/>
              <a:rect l="l" t="t" r="r" b="b"/>
              <a:pathLst>
                <a:path w="2514172" h="506107" extrusionOk="0">
                  <a:moveTo>
                    <a:pt x="0" y="0"/>
                  </a:moveTo>
                  <a:lnTo>
                    <a:pt x="2514172" y="0"/>
                  </a:lnTo>
                  <a:lnTo>
                    <a:pt x="2514172" y="506107"/>
                  </a:lnTo>
                  <a:lnTo>
                    <a:pt x="0" y="506107"/>
                  </a:lnTo>
                  <a:close/>
                </a:path>
              </a:pathLst>
            </a:custGeom>
            <a:solidFill>
              <a:srgbClr val="EF501F"/>
            </a:solidFill>
            <a:ln>
              <a:noFill/>
            </a:ln>
          </p:spPr>
        </p:sp>
        <p:sp>
          <p:nvSpPr>
            <p:cNvPr id="392" name="Google Shape;392;g209b27f523d_1_329"/>
            <p:cNvSpPr txBox="1"/>
            <p:nvPr/>
          </p:nvSpPr>
          <p:spPr>
            <a:xfrm>
              <a:off x="0" y="9525"/>
              <a:ext cx="812700" cy="803400"/>
            </a:xfrm>
            <a:prstGeom prst="rect">
              <a:avLst/>
            </a:prstGeom>
            <a:noFill/>
            <a:ln>
              <a:noFill/>
            </a:ln>
          </p:spPr>
          <p:txBody>
            <a:bodyPr spcFirstLastPara="1" wrap="square" lIns="26050" tIns="26050" rIns="26050" bIns="26050" anchor="ctr" anchorCtr="0">
              <a:noAutofit/>
            </a:bodyPr>
            <a:lstStyle/>
            <a:p>
              <a:pPr marL="0" marR="0" lvl="0" indent="0" algn="ctr" rtl="0">
                <a:lnSpc>
                  <a:spcPct val="36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93" name="Google Shape;393;g209b27f523d_1_329"/>
          <p:cNvGrpSpPr/>
          <p:nvPr/>
        </p:nvGrpSpPr>
        <p:grpSpPr>
          <a:xfrm>
            <a:off x="7595576" y="6943673"/>
            <a:ext cx="2158025" cy="309207"/>
            <a:chOff x="0" y="0"/>
            <a:chExt cx="2877366" cy="412276"/>
          </a:xfrm>
        </p:grpSpPr>
        <p:pic>
          <p:nvPicPr>
            <p:cNvPr id="394" name="Google Shape;394;g209b27f523d_1_329"/>
            <p:cNvPicPr preferRelativeResize="0"/>
            <p:nvPr/>
          </p:nvPicPr>
          <p:blipFill rotWithShape="1">
            <a:blip r:embed="rId4">
              <a:alphaModFix/>
            </a:blip>
            <a:srcRect/>
            <a:stretch/>
          </p:blipFill>
          <p:spPr>
            <a:xfrm>
              <a:off x="0" y="77607"/>
              <a:ext cx="1594526" cy="299771"/>
            </a:xfrm>
            <a:prstGeom prst="rect">
              <a:avLst/>
            </a:prstGeom>
            <a:noFill/>
            <a:ln>
              <a:noFill/>
            </a:ln>
          </p:spPr>
        </p:pic>
        <p:pic>
          <p:nvPicPr>
            <p:cNvPr id="395" name="Google Shape;395;g209b27f523d_1_329"/>
            <p:cNvPicPr preferRelativeResize="0"/>
            <p:nvPr/>
          </p:nvPicPr>
          <p:blipFill rotWithShape="1">
            <a:blip r:embed="rId5">
              <a:alphaModFix/>
            </a:blip>
            <a:srcRect/>
            <a:stretch/>
          </p:blipFill>
          <p:spPr>
            <a:xfrm>
              <a:off x="1728489" y="0"/>
              <a:ext cx="1148877" cy="412276"/>
            </a:xfrm>
            <a:prstGeom prst="rect">
              <a:avLst/>
            </a:prstGeom>
            <a:noFill/>
            <a:ln>
              <a:noFill/>
            </a:ln>
          </p:spPr>
        </p:pic>
      </p:grpSp>
      <p:sp>
        <p:nvSpPr>
          <p:cNvPr id="396" name="Google Shape;396;g209b27f523d_1_329"/>
          <p:cNvSpPr txBox="1"/>
          <p:nvPr/>
        </p:nvSpPr>
        <p:spPr>
          <a:xfrm>
            <a:off x="1342650" y="822290"/>
            <a:ext cx="6914400" cy="663600"/>
          </a:xfrm>
          <a:prstGeom prst="rect">
            <a:avLst/>
          </a:prstGeom>
          <a:noFill/>
          <a:ln>
            <a:noFill/>
          </a:ln>
        </p:spPr>
        <p:txBody>
          <a:bodyPr spcFirstLastPara="1" wrap="square" lIns="0" tIns="0" rIns="0" bIns="0" anchor="t" anchorCtr="0">
            <a:spAutoFit/>
          </a:bodyPr>
          <a:lstStyle/>
          <a:p>
            <a:pPr marL="0" lvl="0" indent="0" algn="l" rtl="0">
              <a:lnSpc>
                <a:spcPct val="97989"/>
              </a:lnSpc>
              <a:spcBef>
                <a:spcPts val="0"/>
              </a:spcBef>
              <a:spcAft>
                <a:spcPts val="0"/>
              </a:spcAft>
              <a:buNone/>
            </a:pPr>
            <a:r>
              <a:rPr lang="en-US" sz="2200" b="1" i="1">
                <a:solidFill>
                  <a:schemeClr val="dk1"/>
                </a:solidFill>
                <a:latin typeface="Montserrat SemiBold"/>
                <a:ea typeface="Montserrat SemiBold"/>
                <a:cs typeface="Montserrat SemiBold"/>
                <a:sym typeface="Montserrat SemiBold"/>
              </a:rPr>
              <a:t>Adriana CAVALLI</a:t>
            </a:r>
            <a:endParaRPr sz="2200" b="1" i="1">
              <a:solidFill>
                <a:schemeClr val="dk1"/>
              </a:solidFill>
              <a:latin typeface="Montserrat SemiBold"/>
              <a:ea typeface="Montserrat SemiBold"/>
              <a:cs typeface="Montserrat SemiBold"/>
              <a:sym typeface="Montserrat SemiBold"/>
            </a:endParaRPr>
          </a:p>
          <a:p>
            <a:pPr marL="0" lvl="0" indent="0" algn="l" rtl="0">
              <a:lnSpc>
                <a:spcPct val="97989"/>
              </a:lnSpc>
              <a:spcBef>
                <a:spcPts val="0"/>
              </a:spcBef>
              <a:spcAft>
                <a:spcPts val="0"/>
              </a:spcAft>
              <a:buNone/>
            </a:pPr>
            <a:r>
              <a:rPr lang="en-US" sz="2200" b="1" i="1">
                <a:solidFill>
                  <a:schemeClr val="dk1"/>
                </a:solidFill>
                <a:latin typeface="Montserrat SemiBold"/>
                <a:ea typeface="Montserrat SemiBold"/>
                <a:cs typeface="Montserrat SemiBold"/>
                <a:sym typeface="Montserrat SemiBold"/>
              </a:rPr>
              <a:t>Rouen Tourisme</a:t>
            </a:r>
            <a:endParaRPr sz="2200" b="1" i="1">
              <a:solidFill>
                <a:schemeClr val="dk1"/>
              </a:solidFill>
              <a:latin typeface="Montserrat SemiBold"/>
              <a:ea typeface="Montserrat SemiBold"/>
              <a:cs typeface="Montserrat SemiBold"/>
              <a:sym typeface="Montserrat SemiBold"/>
            </a:endParaRPr>
          </a:p>
        </p:txBody>
      </p:sp>
      <p:sp>
        <p:nvSpPr>
          <p:cNvPr id="397" name="Google Shape;397;g209b27f523d_1_329"/>
          <p:cNvSpPr txBox="1"/>
          <p:nvPr/>
        </p:nvSpPr>
        <p:spPr>
          <a:xfrm>
            <a:off x="724039" y="3147844"/>
            <a:ext cx="7774200" cy="1689300"/>
          </a:xfrm>
          <a:prstGeom prst="rect">
            <a:avLst/>
          </a:prstGeom>
          <a:noFill/>
          <a:ln>
            <a:noFill/>
          </a:ln>
        </p:spPr>
        <p:txBody>
          <a:bodyPr spcFirstLastPara="1" wrap="square" lIns="0" tIns="0" rIns="0" bIns="0" anchor="t" anchorCtr="0">
            <a:spAutoFit/>
          </a:bodyPr>
          <a:lstStyle/>
          <a:p>
            <a:pPr marL="0" lvl="0" indent="0" algn="l" rtl="0">
              <a:lnSpc>
                <a:spcPct val="97991"/>
              </a:lnSpc>
              <a:spcBef>
                <a:spcPts val="0"/>
              </a:spcBef>
              <a:spcAft>
                <a:spcPts val="0"/>
              </a:spcAft>
              <a:buClr>
                <a:schemeClr val="dk1"/>
              </a:buClr>
              <a:buFont typeface="Arial"/>
              <a:buNone/>
            </a:pPr>
            <a:r>
              <a:rPr lang="en-US" sz="2800">
                <a:solidFill>
                  <a:schemeClr val="dk1"/>
                </a:solidFill>
                <a:latin typeface="Montserrat SemiBold"/>
                <a:ea typeface="Montserrat SemiBold"/>
                <a:cs typeface="Montserrat SemiBold"/>
                <a:sym typeface="Montserrat SemiBold"/>
              </a:rPr>
              <a:t>L'accueil d'un influenceur de renommée nationale, dans le cadre d'une opération de valorisation du patrimoine culinaire et des restaurateurs.</a:t>
            </a:r>
            <a:endParaRPr sz="2800">
              <a:solidFill>
                <a:schemeClr val="dk1"/>
              </a:solidFill>
              <a:latin typeface="Montserrat SemiBold"/>
              <a:ea typeface="Montserrat SemiBold"/>
              <a:cs typeface="Montserrat SemiBold"/>
              <a:sym typeface="Montserrat SemiBold"/>
            </a:endParaRPr>
          </a:p>
        </p:txBody>
      </p:sp>
      <p:pic>
        <p:nvPicPr>
          <p:cNvPr id="398" name="Google Shape;398;g209b27f523d_1_329"/>
          <p:cNvPicPr preferRelativeResize="0"/>
          <p:nvPr/>
        </p:nvPicPr>
        <p:blipFill rotWithShape="1">
          <a:blip r:embed="rId6">
            <a:alphaModFix/>
          </a:blip>
          <a:srcRect/>
          <a:stretch/>
        </p:blipFill>
        <p:spPr>
          <a:xfrm>
            <a:off x="564078" y="822301"/>
            <a:ext cx="663600" cy="663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g22b3b1a5653_0_241"/>
          <p:cNvPicPr preferRelativeResize="0"/>
          <p:nvPr/>
        </p:nvPicPr>
        <p:blipFill rotWithShape="1">
          <a:blip r:embed="rId3">
            <a:alphaModFix/>
          </a:blip>
          <a:srcRect t="7813" b="7813"/>
          <a:stretch/>
        </p:blipFill>
        <p:spPr>
          <a:xfrm>
            <a:off x="-516782" y="-82423"/>
            <a:ext cx="10270385" cy="7702785"/>
          </a:xfrm>
          <a:prstGeom prst="rect">
            <a:avLst/>
          </a:prstGeom>
          <a:noFill/>
          <a:ln>
            <a:noFill/>
          </a:ln>
        </p:spPr>
      </p:pic>
      <p:sp>
        <p:nvSpPr>
          <p:cNvPr id="405" name="Google Shape;405;g22b3b1a5653_0_241"/>
          <p:cNvSpPr/>
          <p:nvPr/>
        </p:nvSpPr>
        <p:spPr>
          <a:xfrm>
            <a:off x="5255275" y="5054150"/>
            <a:ext cx="4498200" cy="194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i="0" u="none" strike="noStrike" cap="none">
                <a:solidFill>
                  <a:srgbClr val="005084"/>
                </a:solidFill>
                <a:latin typeface="Arial"/>
                <a:ea typeface="Arial"/>
                <a:cs typeface="Arial"/>
                <a:sym typeface="Arial"/>
              </a:rPr>
              <a:t> </a:t>
            </a:r>
            <a:r>
              <a:rPr lang="en-US" sz="3700" b="1" i="0" u="none" strike="noStrike" cap="none">
                <a:solidFill>
                  <a:srgbClr val="005084"/>
                </a:solidFill>
                <a:latin typeface="Arial"/>
                <a:ea typeface="Arial"/>
                <a:cs typeface="Arial"/>
                <a:sym typeface="Arial"/>
              </a:rPr>
              <a:t>À TABLE AVEC</a:t>
            </a:r>
            <a:br>
              <a:rPr lang="en-US" sz="3700" b="1" i="0" u="none" strike="noStrike" cap="none">
                <a:solidFill>
                  <a:srgbClr val="005084"/>
                </a:solidFill>
                <a:latin typeface="Arial"/>
                <a:ea typeface="Arial"/>
                <a:cs typeface="Arial"/>
                <a:sym typeface="Arial"/>
              </a:rPr>
            </a:br>
            <a:r>
              <a:rPr lang="en-US" sz="3700" b="1" i="0" u="none" strike="noStrike" cap="none">
                <a:solidFill>
                  <a:srgbClr val="005084"/>
                </a:solidFill>
                <a:latin typeface="Arial"/>
                <a:ea typeface="Arial"/>
                <a:cs typeface="Arial"/>
                <a:sym typeface="Arial"/>
              </a:rPr>
              <a:t> LE CHEF DAMIEN</a:t>
            </a:r>
            <a:endParaRPr sz="1100"/>
          </a:p>
          <a:p>
            <a:pPr marL="0" marR="0" lvl="0" indent="0" algn="l" rtl="0">
              <a:spcBef>
                <a:spcPts val="0"/>
              </a:spcBef>
              <a:spcAft>
                <a:spcPts val="0"/>
              </a:spcAft>
              <a:buNone/>
            </a:pPr>
            <a:r>
              <a:rPr lang="en-US" sz="2000" b="1">
                <a:solidFill>
                  <a:srgbClr val="005084"/>
                </a:solidFill>
                <a:latin typeface="Arial"/>
                <a:ea typeface="Arial"/>
                <a:cs typeface="Arial"/>
                <a:sym typeface="Arial"/>
              </a:rPr>
              <a:t>  Rouen Tourisme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22b3b1a5653_0_247"/>
          <p:cNvSpPr txBox="1">
            <a:spLocks noGrp="1"/>
          </p:cNvSpPr>
          <p:nvPr>
            <p:ph type="ctrTitle"/>
          </p:nvPr>
        </p:nvSpPr>
        <p:spPr>
          <a:xfrm>
            <a:off x="575143" y="542297"/>
            <a:ext cx="7773000" cy="509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D563A"/>
              </a:buClr>
              <a:buSzPts val="2000"/>
              <a:buFont typeface="Arial"/>
              <a:buNone/>
            </a:pPr>
            <a:r>
              <a:rPr lang="en-US"/>
              <a:t>ROUEN TOURISME</a:t>
            </a:r>
            <a:endParaRPr/>
          </a:p>
        </p:txBody>
      </p:sp>
      <p:sp>
        <p:nvSpPr>
          <p:cNvPr id="412" name="Google Shape;412;g22b3b1a5653_0_247"/>
          <p:cNvSpPr txBox="1"/>
          <p:nvPr/>
        </p:nvSpPr>
        <p:spPr>
          <a:xfrm>
            <a:off x="625843" y="1338767"/>
            <a:ext cx="7082400" cy="46023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C1DDEA"/>
              </a:buClr>
              <a:buSzPts val="1600"/>
              <a:buFont typeface="Arial"/>
              <a:buChar char="•"/>
            </a:pPr>
            <a:r>
              <a:rPr lang="en-US" sz="1600">
                <a:solidFill>
                  <a:schemeClr val="dk1"/>
                </a:solidFill>
                <a:latin typeface="Arial"/>
                <a:ea typeface="Arial"/>
                <a:cs typeface="Arial"/>
                <a:sym typeface="Arial"/>
              </a:rPr>
              <a:t>Association de loi 1901</a:t>
            </a:r>
            <a:endParaRPr/>
          </a:p>
          <a:p>
            <a:pPr marL="285750" marR="0" lvl="0" indent="-184150" algn="l" rtl="0">
              <a:spcBef>
                <a:spcPts val="600"/>
              </a:spcBef>
              <a:spcAft>
                <a:spcPts val="0"/>
              </a:spcAft>
              <a:buClr>
                <a:srgbClr val="C1DDEA"/>
              </a:buClr>
              <a:buSzPts val="1600"/>
              <a:buFont typeface="Arial"/>
              <a:buNone/>
            </a:pPr>
            <a:endParaRPr sz="1600">
              <a:solidFill>
                <a:schemeClr val="dk1"/>
              </a:solidFill>
              <a:latin typeface="Arial"/>
              <a:ea typeface="Arial"/>
              <a:cs typeface="Arial"/>
              <a:sym typeface="Arial"/>
            </a:endParaRPr>
          </a:p>
          <a:p>
            <a:pPr marL="285750" marR="0" lvl="0" indent="-285750" algn="l" rtl="0">
              <a:spcBef>
                <a:spcPts val="600"/>
              </a:spcBef>
              <a:spcAft>
                <a:spcPts val="0"/>
              </a:spcAft>
              <a:buClr>
                <a:srgbClr val="C1DDEA"/>
              </a:buClr>
              <a:buSzPts val="1600"/>
              <a:buFont typeface="Arial"/>
              <a:buChar char="•"/>
            </a:pPr>
            <a:r>
              <a:rPr lang="en-US" sz="1600">
                <a:solidFill>
                  <a:schemeClr val="dk1"/>
                </a:solidFill>
                <a:latin typeface="Arial"/>
                <a:ea typeface="Arial"/>
                <a:cs typeface="Arial"/>
                <a:sym typeface="Arial"/>
              </a:rPr>
              <a:t>28 salariés</a:t>
            </a:r>
            <a:endParaRPr/>
          </a:p>
          <a:p>
            <a:pPr marL="285750" marR="0" lvl="0" indent="-184150" algn="l" rtl="0">
              <a:spcBef>
                <a:spcPts val="600"/>
              </a:spcBef>
              <a:spcAft>
                <a:spcPts val="0"/>
              </a:spcAft>
              <a:buClr>
                <a:srgbClr val="C1DDEA"/>
              </a:buClr>
              <a:buSzPts val="1600"/>
              <a:buFont typeface="Arial"/>
              <a:buNone/>
            </a:pPr>
            <a:endParaRPr sz="1600">
              <a:solidFill>
                <a:schemeClr val="dk1"/>
              </a:solidFill>
              <a:latin typeface="Arial"/>
              <a:ea typeface="Arial"/>
              <a:cs typeface="Arial"/>
              <a:sym typeface="Arial"/>
            </a:endParaRPr>
          </a:p>
          <a:p>
            <a:pPr marL="285750" marR="0" lvl="0" indent="-285750" algn="l" rtl="0">
              <a:spcBef>
                <a:spcPts val="600"/>
              </a:spcBef>
              <a:spcAft>
                <a:spcPts val="0"/>
              </a:spcAft>
              <a:buClr>
                <a:srgbClr val="C1DDEA"/>
              </a:buClr>
              <a:buSzPts val="1600"/>
              <a:buFont typeface="Arial"/>
              <a:buChar char="•"/>
            </a:pPr>
            <a:r>
              <a:rPr lang="en-US" sz="1600">
                <a:solidFill>
                  <a:schemeClr val="dk1"/>
                </a:solidFill>
                <a:latin typeface="Arial"/>
                <a:ea typeface="Arial"/>
                <a:cs typeface="Arial"/>
                <a:sym typeface="Arial"/>
              </a:rPr>
              <a:t>71 communes couvertes</a:t>
            </a:r>
            <a:br>
              <a:rPr lang="en-US" sz="1600">
                <a:solidFill>
                  <a:schemeClr val="dk1"/>
                </a:solidFill>
                <a:latin typeface="Arial"/>
                <a:ea typeface="Arial"/>
                <a:cs typeface="Arial"/>
                <a:sym typeface="Arial"/>
              </a:rPr>
            </a:br>
            <a:endParaRPr sz="1600">
              <a:solidFill>
                <a:schemeClr val="dk1"/>
              </a:solidFill>
              <a:latin typeface="Arial"/>
              <a:ea typeface="Arial"/>
              <a:cs typeface="Arial"/>
              <a:sym typeface="Arial"/>
            </a:endParaRPr>
          </a:p>
          <a:p>
            <a:pPr marL="285750" marR="0" lvl="0" indent="-285750" algn="l" rtl="0">
              <a:spcBef>
                <a:spcPts val="600"/>
              </a:spcBef>
              <a:spcAft>
                <a:spcPts val="0"/>
              </a:spcAft>
              <a:buClr>
                <a:srgbClr val="C1DDEA"/>
              </a:buClr>
              <a:buSzPts val="1600"/>
              <a:buFont typeface="Arial"/>
              <a:buChar char="•"/>
            </a:pPr>
            <a:r>
              <a:rPr lang="en-US" sz="1600">
                <a:solidFill>
                  <a:schemeClr val="dk1"/>
                </a:solidFill>
                <a:latin typeface="Arial"/>
                <a:ea typeface="Arial"/>
                <a:cs typeface="Arial"/>
                <a:sym typeface="Arial"/>
              </a:rPr>
              <a:t>Nos missions principales :</a:t>
            </a:r>
            <a:endParaRPr/>
          </a:p>
          <a:p>
            <a:pPr marL="742950" marR="0" lvl="1" indent="-285750" algn="l" rtl="0">
              <a:spcBef>
                <a:spcPts val="600"/>
              </a:spcBef>
              <a:spcAft>
                <a:spcPts val="0"/>
              </a:spcAft>
              <a:buClr>
                <a:srgbClr val="C1DDEA"/>
              </a:buClr>
              <a:buSzPts val="1400"/>
              <a:buFont typeface="Courier New"/>
              <a:buChar char="o"/>
            </a:pPr>
            <a:r>
              <a:rPr lang="en-US" sz="1400" b="0" i="0" u="none" strike="noStrike" cap="none">
                <a:solidFill>
                  <a:schemeClr val="dk1"/>
                </a:solidFill>
                <a:latin typeface="Arial"/>
                <a:ea typeface="Arial"/>
                <a:cs typeface="Arial"/>
                <a:sym typeface="Arial"/>
              </a:rPr>
              <a:t>Accueil et information des touristes</a:t>
            </a:r>
            <a:endParaRPr/>
          </a:p>
          <a:p>
            <a:pPr marL="742950" marR="0" lvl="1" indent="-285750" algn="l" rtl="0">
              <a:spcBef>
                <a:spcPts val="600"/>
              </a:spcBef>
              <a:spcAft>
                <a:spcPts val="0"/>
              </a:spcAft>
              <a:buClr>
                <a:srgbClr val="C1DDEA"/>
              </a:buClr>
              <a:buSzPts val="1400"/>
              <a:buFont typeface="Courier New"/>
              <a:buChar char="o"/>
            </a:pPr>
            <a:r>
              <a:rPr lang="en-US" sz="1400" b="0" i="0" u="none" strike="noStrike" cap="none">
                <a:solidFill>
                  <a:schemeClr val="dk1"/>
                </a:solidFill>
                <a:latin typeface="Arial"/>
                <a:ea typeface="Arial"/>
                <a:cs typeface="Arial"/>
                <a:sym typeface="Arial"/>
              </a:rPr>
              <a:t>Promotion touristique de la métropole rouennaise en France et à l’étranger</a:t>
            </a:r>
            <a:endParaRPr/>
          </a:p>
          <a:p>
            <a:pPr marL="742950" marR="0" lvl="1" indent="-285750" algn="l" rtl="0">
              <a:spcBef>
                <a:spcPts val="600"/>
              </a:spcBef>
              <a:spcAft>
                <a:spcPts val="0"/>
              </a:spcAft>
              <a:buClr>
                <a:srgbClr val="C1DDEA"/>
              </a:buClr>
              <a:buSzPts val="1400"/>
              <a:buFont typeface="Courier New"/>
              <a:buChar char="o"/>
            </a:pPr>
            <a:r>
              <a:rPr lang="en-US" sz="1400" b="0" i="0" u="none" strike="noStrike" cap="none">
                <a:solidFill>
                  <a:schemeClr val="dk1"/>
                </a:solidFill>
                <a:latin typeface="Arial"/>
                <a:ea typeface="Arial"/>
                <a:cs typeface="Arial"/>
                <a:sym typeface="Arial"/>
              </a:rPr>
              <a:t>Commercialisation de produits touristiques</a:t>
            </a:r>
            <a:endParaRPr/>
          </a:p>
          <a:p>
            <a:pPr marL="285750" marR="0" lvl="0" indent="-184150" algn="l" rtl="0">
              <a:spcBef>
                <a:spcPts val="600"/>
              </a:spcBef>
              <a:spcAft>
                <a:spcPts val="0"/>
              </a:spcAft>
              <a:buClr>
                <a:srgbClr val="C1DDEA"/>
              </a:buClr>
              <a:buSzPts val="1600"/>
              <a:buFont typeface="Courier New"/>
              <a:buNone/>
            </a:pPr>
            <a:endParaRPr sz="1600">
              <a:solidFill>
                <a:schemeClr val="dk1"/>
              </a:solidFill>
              <a:latin typeface="Arial"/>
              <a:ea typeface="Arial"/>
              <a:cs typeface="Arial"/>
              <a:sym typeface="Arial"/>
            </a:endParaRPr>
          </a:p>
          <a:p>
            <a:pPr marL="285750" marR="0" lvl="0" indent="-285750" algn="l" rtl="0">
              <a:spcBef>
                <a:spcPts val="600"/>
              </a:spcBef>
              <a:spcAft>
                <a:spcPts val="0"/>
              </a:spcAft>
              <a:buClr>
                <a:srgbClr val="C1DDEA"/>
              </a:buClr>
              <a:buSzPts val="1600"/>
              <a:buFont typeface="Arial"/>
              <a:buChar char="•"/>
            </a:pPr>
            <a:r>
              <a:rPr lang="en-US" sz="1600">
                <a:solidFill>
                  <a:schemeClr val="dk1"/>
                </a:solidFill>
                <a:latin typeface="Arial"/>
                <a:ea typeface="Arial"/>
                <a:cs typeface="Arial"/>
                <a:sym typeface="Arial"/>
              </a:rPr>
              <a:t>Nos lieux d’accueil :</a:t>
            </a:r>
            <a:endParaRPr/>
          </a:p>
          <a:p>
            <a:pPr marL="742950" marR="0" lvl="1" indent="-285750" algn="l" rtl="0">
              <a:spcBef>
                <a:spcPts val="600"/>
              </a:spcBef>
              <a:spcAft>
                <a:spcPts val="0"/>
              </a:spcAft>
              <a:buClr>
                <a:srgbClr val="C1DDEA"/>
              </a:buClr>
              <a:buSzPts val="1400"/>
              <a:buFont typeface="Courier New"/>
              <a:buChar char="o"/>
            </a:pPr>
            <a:r>
              <a:rPr lang="en-US" sz="1400" b="0" i="0" u="none" strike="noStrike" cap="none">
                <a:solidFill>
                  <a:schemeClr val="dk1"/>
                </a:solidFill>
                <a:latin typeface="Arial"/>
                <a:ea typeface="Arial"/>
                <a:cs typeface="Arial"/>
                <a:sym typeface="Arial"/>
              </a:rPr>
              <a:t>L’Office de Tourisme à Rouen, situé au Musée des Beaux-Arts</a:t>
            </a:r>
            <a:endParaRPr/>
          </a:p>
          <a:p>
            <a:pPr marL="742950" marR="0" lvl="1" indent="-285750" algn="l" rtl="0">
              <a:spcBef>
                <a:spcPts val="600"/>
              </a:spcBef>
              <a:spcAft>
                <a:spcPts val="0"/>
              </a:spcAft>
              <a:buClr>
                <a:srgbClr val="C1DDEA"/>
              </a:buClr>
              <a:buSzPts val="1400"/>
              <a:buFont typeface="Courier New"/>
              <a:buChar char="o"/>
            </a:pPr>
            <a:r>
              <a:rPr lang="en-US" sz="1400" b="0" i="0" u="none" strike="noStrike" cap="none">
                <a:solidFill>
                  <a:schemeClr val="dk1"/>
                </a:solidFill>
                <a:latin typeface="Arial"/>
                <a:ea typeface="Arial"/>
                <a:cs typeface="Arial"/>
                <a:sym typeface="Arial"/>
              </a:rPr>
              <a:t>Bureau d’Informations Touristiques à Jumièges, ouvert en haute-saison</a:t>
            </a:r>
            <a:endParaRPr/>
          </a:p>
          <a:p>
            <a:pPr marL="742950" marR="0" lvl="1" indent="-285750" algn="l" rtl="0">
              <a:spcBef>
                <a:spcPts val="600"/>
              </a:spcBef>
              <a:spcAft>
                <a:spcPts val="0"/>
              </a:spcAft>
              <a:buClr>
                <a:srgbClr val="C1DDEA"/>
              </a:buClr>
              <a:buSzPts val="1400"/>
              <a:buFont typeface="Courier New"/>
              <a:buChar char="o"/>
            </a:pPr>
            <a:r>
              <a:rPr lang="en-US" sz="1400" b="0" i="0" u="none" strike="noStrike" cap="none">
                <a:solidFill>
                  <a:schemeClr val="dk1"/>
                </a:solidFill>
                <a:latin typeface="Arial"/>
                <a:ea typeface="Arial"/>
                <a:cs typeface="Arial"/>
                <a:sym typeface="Arial"/>
              </a:rPr>
              <a:t>3 bornes tactiles accessibles 24h/24 (Elbeuf, Jumièges et Duclair)</a:t>
            </a:r>
            <a:endParaRPr/>
          </a:p>
        </p:txBody>
      </p:sp>
      <p:pic>
        <p:nvPicPr>
          <p:cNvPr id="413" name="Google Shape;413;g22b3b1a5653_0_247"/>
          <p:cNvPicPr preferRelativeResize="0"/>
          <p:nvPr/>
        </p:nvPicPr>
        <p:blipFill rotWithShape="1">
          <a:blip r:embed="rId3">
            <a:alphaModFix/>
          </a:blip>
          <a:srcRect/>
          <a:stretch/>
        </p:blipFill>
        <p:spPr>
          <a:xfrm>
            <a:off x="8582682" y="382656"/>
            <a:ext cx="595773" cy="7694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2b3b1a5653_0_254"/>
          <p:cNvSpPr txBox="1">
            <a:spLocks noGrp="1"/>
          </p:cNvSpPr>
          <p:nvPr>
            <p:ph type="ctrTitle"/>
          </p:nvPr>
        </p:nvSpPr>
        <p:spPr>
          <a:xfrm>
            <a:off x="575144" y="542297"/>
            <a:ext cx="7315200" cy="509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D563A"/>
              </a:buClr>
              <a:buSzPts val="2000"/>
              <a:buFont typeface="Arial"/>
              <a:buNone/>
            </a:pPr>
            <a:r>
              <a:rPr lang="en-US"/>
              <a:t>L’ÉQUIPE COMMUNICATION</a:t>
            </a:r>
            <a:endParaRPr/>
          </a:p>
        </p:txBody>
      </p:sp>
      <p:sp>
        <p:nvSpPr>
          <p:cNvPr id="420" name="Google Shape;420;g22b3b1a5653_0_254"/>
          <p:cNvSpPr txBox="1"/>
          <p:nvPr/>
        </p:nvSpPr>
        <p:spPr>
          <a:xfrm>
            <a:off x="575144" y="1322672"/>
            <a:ext cx="5058300" cy="59877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endParaRPr sz="800" b="1">
              <a:solidFill>
                <a:srgbClr val="005084"/>
              </a:solidFill>
              <a:latin typeface="Arial"/>
              <a:ea typeface="Arial"/>
              <a:cs typeface="Arial"/>
              <a:sym typeface="Arial"/>
            </a:endParaRPr>
          </a:p>
          <a:p>
            <a:pPr marL="285750" marR="0" lvl="0" indent="-285750" algn="l" rtl="0">
              <a:lnSpc>
                <a:spcPct val="150000"/>
              </a:lnSpc>
              <a:spcBef>
                <a:spcPts val="0"/>
              </a:spcBef>
              <a:spcAft>
                <a:spcPts val="0"/>
              </a:spcAft>
              <a:buClr>
                <a:srgbClr val="A2D3F3"/>
              </a:buClr>
              <a:buSzPts val="1400"/>
              <a:buFont typeface="Arial"/>
              <a:buChar char="•"/>
            </a:pPr>
            <a:r>
              <a:rPr lang="en-US" sz="1400" b="1">
                <a:solidFill>
                  <a:schemeClr val="dk1"/>
                </a:solidFill>
                <a:latin typeface="Arial"/>
                <a:ea typeface="Arial"/>
                <a:cs typeface="Arial"/>
                <a:sym typeface="Arial"/>
              </a:rPr>
              <a:t>Aminata Ba-Dermien</a:t>
            </a:r>
            <a:r>
              <a:rPr lang="en-US" sz="1400">
                <a:solidFill>
                  <a:schemeClr val="dk1"/>
                </a:solidFill>
                <a:latin typeface="Arial"/>
                <a:ea typeface="Arial"/>
                <a:cs typeface="Arial"/>
                <a:sym typeface="Arial"/>
              </a:rPr>
              <a:t>, Directrice Communication &amp; Commerciale</a:t>
            </a:r>
            <a:br>
              <a:rPr lang="en-US" sz="1400">
                <a:solidFill>
                  <a:schemeClr val="dk1"/>
                </a:solidFill>
                <a:latin typeface="Arial"/>
                <a:ea typeface="Arial"/>
                <a:cs typeface="Arial"/>
                <a:sym typeface="Arial"/>
              </a:rPr>
            </a:br>
            <a:endParaRPr sz="1400">
              <a:solidFill>
                <a:schemeClr val="dk1"/>
              </a:solidFill>
              <a:latin typeface="Arial"/>
              <a:ea typeface="Arial"/>
              <a:cs typeface="Arial"/>
              <a:sym typeface="Arial"/>
            </a:endParaRPr>
          </a:p>
          <a:p>
            <a:pPr marL="285750" marR="0" lvl="0" indent="-285750" algn="l" rtl="0">
              <a:lnSpc>
                <a:spcPct val="150000"/>
              </a:lnSpc>
              <a:spcBef>
                <a:spcPts val="0"/>
              </a:spcBef>
              <a:spcAft>
                <a:spcPts val="0"/>
              </a:spcAft>
              <a:buClr>
                <a:srgbClr val="A2D3F3"/>
              </a:buClr>
              <a:buSzPts val="1400"/>
              <a:buFont typeface="Arial"/>
              <a:buChar char="•"/>
            </a:pPr>
            <a:r>
              <a:rPr lang="en-US" sz="1400" b="1">
                <a:solidFill>
                  <a:schemeClr val="dk1"/>
                </a:solidFill>
                <a:latin typeface="Arial"/>
                <a:ea typeface="Arial"/>
                <a:cs typeface="Arial"/>
                <a:sym typeface="Arial"/>
              </a:rPr>
              <a:t>Marion Rabiller</a:t>
            </a:r>
            <a:r>
              <a:rPr lang="en-US" sz="1400">
                <a:solidFill>
                  <a:schemeClr val="dk1"/>
                </a:solidFill>
                <a:latin typeface="Arial"/>
                <a:ea typeface="Arial"/>
                <a:cs typeface="Arial"/>
                <a:sym typeface="Arial"/>
              </a:rPr>
              <a:t>, Responsable Communication</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En charge des relations presse nationale et du contenu éditorial print et web</a:t>
            </a:r>
            <a:endParaRPr/>
          </a:p>
          <a:p>
            <a:pPr marL="285750" marR="0" lvl="0" indent="-196850" algn="l" rtl="0">
              <a:lnSpc>
                <a:spcPct val="150000"/>
              </a:lnSpc>
              <a:spcBef>
                <a:spcPts val="0"/>
              </a:spcBef>
              <a:spcAft>
                <a:spcPts val="0"/>
              </a:spcAft>
              <a:buClr>
                <a:srgbClr val="A2D3F3"/>
              </a:buClr>
              <a:buSzPts val="1400"/>
              <a:buFont typeface="Arial"/>
              <a:buNone/>
            </a:pPr>
            <a:endParaRPr sz="1400" b="1">
              <a:solidFill>
                <a:schemeClr val="dk1"/>
              </a:solidFill>
              <a:latin typeface="Arial"/>
              <a:ea typeface="Arial"/>
              <a:cs typeface="Arial"/>
              <a:sym typeface="Arial"/>
            </a:endParaRPr>
          </a:p>
          <a:p>
            <a:pPr marL="285750" marR="0" lvl="0" indent="-285750" algn="l" rtl="0">
              <a:lnSpc>
                <a:spcPct val="150000"/>
              </a:lnSpc>
              <a:spcBef>
                <a:spcPts val="0"/>
              </a:spcBef>
              <a:spcAft>
                <a:spcPts val="0"/>
              </a:spcAft>
              <a:buClr>
                <a:srgbClr val="A2D3F3"/>
              </a:buClr>
              <a:buSzPts val="1400"/>
              <a:buFont typeface="Arial"/>
              <a:buChar char="•"/>
            </a:pPr>
            <a:r>
              <a:rPr lang="en-US" sz="1400" b="1">
                <a:solidFill>
                  <a:schemeClr val="dk1"/>
                </a:solidFill>
                <a:latin typeface="Arial"/>
                <a:ea typeface="Arial"/>
                <a:cs typeface="Arial"/>
                <a:sym typeface="Arial"/>
              </a:rPr>
              <a:t>Adriana Cavalli</a:t>
            </a:r>
            <a:r>
              <a:rPr lang="en-US" sz="1400">
                <a:solidFill>
                  <a:schemeClr val="dk1"/>
                </a:solidFill>
                <a:latin typeface="Arial"/>
                <a:ea typeface="Arial"/>
                <a:cs typeface="Arial"/>
                <a:sym typeface="Arial"/>
              </a:rPr>
              <a:t>, Chargée de communication</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En charge du digital</a:t>
            </a:r>
            <a:endParaRPr/>
          </a:p>
          <a:p>
            <a:pPr marL="285750" marR="0" lvl="0" indent="-196850" algn="l" rtl="0">
              <a:lnSpc>
                <a:spcPct val="150000"/>
              </a:lnSpc>
              <a:spcBef>
                <a:spcPts val="0"/>
              </a:spcBef>
              <a:spcAft>
                <a:spcPts val="0"/>
              </a:spcAft>
              <a:buClr>
                <a:srgbClr val="A2D3F3"/>
              </a:buClr>
              <a:buSzPts val="1400"/>
              <a:buFont typeface="Arial"/>
              <a:buNone/>
            </a:pPr>
            <a:endParaRPr sz="1400">
              <a:solidFill>
                <a:schemeClr val="dk1"/>
              </a:solidFill>
              <a:latin typeface="Arial"/>
              <a:ea typeface="Arial"/>
              <a:cs typeface="Arial"/>
              <a:sym typeface="Arial"/>
            </a:endParaRPr>
          </a:p>
          <a:p>
            <a:pPr marL="285750" marR="0" lvl="0" indent="-285750" algn="l" rtl="0">
              <a:lnSpc>
                <a:spcPct val="150000"/>
              </a:lnSpc>
              <a:spcBef>
                <a:spcPts val="0"/>
              </a:spcBef>
              <a:spcAft>
                <a:spcPts val="0"/>
              </a:spcAft>
              <a:buClr>
                <a:srgbClr val="A2D3F3"/>
              </a:buClr>
              <a:buSzPts val="1400"/>
              <a:buFont typeface="Arial"/>
              <a:buChar char="•"/>
            </a:pPr>
            <a:r>
              <a:rPr lang="en-US" sz="1400" b="1">
                <a:solidFill>
                  <a:schemeClr val="dk1"/>
                </a:solidFill>
                <a:latin typeface="Arial"/>
                <a:ea typeface="Arial"/>
                <a:cs typeface="Arial"/>
                <a:sym typeface="Arial"/>
              </a:rPr>
              <a:t>Lorène Endico</a:t>
            </a:r>
            <a:r>
              <a:rPr lang="en-US" sz="1400">
                <a:solidFill>
                  <a:schemeClr val="dk1"/>
                </a:solidFill>
                <a:latin typeface="Arial"/>
                <a:ea typeface="Arial"/>
                <a:cs typeface="Arial"/>
                <a:sym typeface="Arial"/>
              </a:rPr>
              <a:t>, Chargée de communication</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En charge de l’éditorial et l’événementiel</a:t>
            </a:r>
            <a:br>
              <a:rPr lang="en-US" sz="1400">
                <a:solidFill>
                  <a:schemeClr val="dk1"/>
                </a:solidFill>
                <a:latin typeface="Arial"/>
                <a:ea typeface="Arial"/>
                <a:cs typeface="Arial"/>
                <a:sym typeface="Arial"/>
              </a:rPr>
            </a:br>
            <a:endParaRPr sz="1400">
              <a:solidFill>
                <a:schemeClr val="dk1"/>
              </a:solidFill>
              <a:latin typeface="Arial"/>
              <a:ea typeface="Arial"/>
              <a:cs typeface="Arial"/>
              <a:sym typeface="Arial"/>
            </a:endParaRPr>
          </a:p>
          <a:p>
            <a:pPr marL="285750" marR="0" lvl="0" indent="-285750" algn="l" rtl="0">
              <a:lnSpc>
                <a:spcPct val="150000"/>
              </a:lnSpc>
              <a:spcBef>
                <a:spcPts val="0"/>
              </a:spcBef>
              <a:spcAft>
                <a:spcPts val="0"/>
              </a:spcAft>
              <a:buClr>
                <a:srgbClr val="A2D3F3"/>
              </a:buClr>
              <a:buSzPts val="1400"/>
              <a:buFont typeface="Arial"/>
              <a:buChar char="•"/>
            </a:pPr>
            <a:r>
              <a:rPr lang="en-US" sz="1400" b="1">
                <a:solidFill>
                  <a:schemeClr val="dk1"/>
                </a:solidFill>
                <a:latin typeface="Arial"/>
                <a:ea typeface="Arial"/>
                <a:cs typeface="Arial"/>
                <a:sym typeface="Arial"/>
              </a:rPr>
              <a:t>Yannick Bugeon</a:t>
            </a:r>
            <a:r>
              <a:rPr lang="en-US" sz="1400">
                <a:solidFill>
                  <a:schemeClr val="dk1"/>
                </a:solidFill>
                <a:latin typeface="Arial"/>
                <a:ea typeface="Arial"/>
                <a:cs typeface="Arial"/>
                <a:sym typeface="Arial"/>
              </a:rPr>
              <a:t>, Responsable des relations internationales</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et soutien aux projets innovants</a:t>
            </a:r>
            <a:endParaRPr/>
          </a:p>
          <a:p>
            <a:pPr marL="285750" marR="0" lvl="0" indent="-196850" algn="l" rtl="0">
              <a:lnSpc>
                <a:spcPct val="150000"/>
              </a:lnSpc>
              <a:spcBef>
                <a:spcPts val="0"/>
              </a:spcBef>
              <a:spcAft>
                <a:spcPts val="0"/>
              </a:spcAft>
              <a:buClr>
                <a:srgbClr val="A2D3F3"/>
              </a:buClr>
              <a:buSzPts val="1400"/>
              <a:buFont typeface="Arial"/>
              <a:buNone/>
            </a:pPr>
            <a:endParaRPr sz="1400" b="1">
              <a:solidFill>
                <a:schemeClr val="dk1"/>
              </a:solidFill>
              <a:latin typeface="Arial"/>
              <a:ea typeface="Arial"/>
              <a:cs typeface="Arial"/>
              <a:sym typeface="Arial"/>
            </a:endParaRPr>
          </a:p>
          <a:p>
            <a:pPr marL="285750" marR="0" lvl="0" indent="-196850" algn="l" rtl="0">
              <a:lnSpc>
                <a:spcPct val="150000"/>
              </a:lnSpc>
              <a:spcBef>
                <a:spcPts val="0"/>
              </a:spcBef>
              <a:spcAft>
                <a:spcPts val="0"/>
              </a:spcAft>
              <a:buClr>
                <a:srgbClr val="A2D3F3"/>
              </a:buClr>
              <a:buSzPts val="1400"/>
              <a:buFont typeface="Arial"/>
              <a:buNone/>
            </a:pPr>
            <a:endParaRPr sz="1400">
              <a:solidFill>
                <a:schemeClr val="dk1"/>
              </a:solidFill>
              <a:latin typeface="Arial"/>
              <a:ea typeface="Arial"/>
              <a:cs typeface="Arial"/>
              <a:sym typeface="Arial"/>
            </a:endParaRPr>
          </a:p>
        </p:txBody>
      </p:sp>
      <p:pic>
        <p:nvPicPr>
          <p:cNvPr id="421" name="Google Shape;421;g22b3b1a5653_0_254"/>
          <p:cNvPicPr preferRelativeResize="0"/>
          <p:nvPr/>
        </p:nvPicPr>
        <p:blipFill rotWithShape="1">
          <a:blip r:embed="rId3">
            <a:alphaModFix/>
          </a:blip>
          <a:srcRect/>
          <a:stretch/>
        </p:blipFill>
        <p:spPr>
          <a:xfrm>
            <a:off x="8582682" y="382656"/>
            <a:ext cx="595773" cy="769480"/>
          </a:xfrm>
          <a:prstGeom prst="rect">
            <a:avLst/>
          </a:prstGeom>
          <a:noFill/>
          <a:ln>
            <a:noFill/>
          </a:ln>
        </p:spPr>
      </p:pic>
      <p:pic>
        <p:nvPicPr>
          <p:cNvPr id="422" name="Google Shape;422;g22b3b1a5653_0_254" descr="Une image contenant personne, tenant, sombre&#10;&#10;Description générée automatiquement"/>
          <p:cNvPicPr preferRelativeResize="0"/>
          <p:nvPr/>
        </p:nvPicPr>
        <p:blipFill rotWithShape="1">
          <a:blip r:embed="rId4">
            <a:alphaModFix/>
          </a:blip>
          <a:srcRect l="13868" r="19774"/>
          <a:stretch/>
        </p:blipFill>
        <p:spPr>
          <a:xfrm>
            <a:off x="6623958" y="4905685"/>
            <a:ext cx="968100" cy="972600"/>
          </a:xfrm>
          <a:prstGeom prst="flowChartConnector">
            <a:avLst/>
          </a:prstGeom>
          <a:noFill/>
          <a:ln>
            <a:noFill/>
          </a:ln>
        </p:spPr>
      </p:pic>
      <p:pic>
        <p:nvPicPr>
          <p:cNvPr id="423" name="Google Shape;423;g22b3b1a5653_0_254"/>
          <p:cNvPicPr preferRelativeResize="0"/>
          <p:nvPr/>
        </p:nvPicPr>
        <p:blipFill rotWithShape="1">
          <a:blip r:embed="rId5">
            <a:alphaModFix/>
          </a:blip>
          <a:srcRect l="22083" t="11785" r="19372"/>
          <a:stretch/>
        </p:blipFill>
        <p:spPr>
          <a:xfrm>
            <a:off x="7740073" y="3386313"/>
            <a:ext cx="968100" cy="972600"/>
          </a:xfrm>
          <a:prstGeom prst="flowChartConnector">
            <a:avLst/>
          </a:prstGeom>
          <a:noFill/>
          <a:ln>
            <a:noFill/>
          </a:ln>
        </p:spPr>
      </p:pic>
      <p:pic>
        <p:nvPicPr>
          <p:cNvPr id="424" name="Google Shape;424;g22b3b1a5653_0_254"/>
          <p:cNvPicPr preferRelativeResize="0"/>
          <p:nvPr/>
        </p:nvPicPr>
        <p:blipFill rotWithShape="1">
          <a:blip r:embed="rId6">
            <a:alphaModFix/>
          </a:blip>
          <a:srcRect t="16520" b="16513"/>
          <a:stretch/>
        </p:blipFill>
        <p:spPr>
          <a:xfrm>
            <a:off x="6593013" y="3354612"/>
            <a:ext cx="968100" cy="972600"/>
          </a:xfrm>
          <a:prstGeom prst="flowChartConnector">
            <a:avLst/>
          </a:prstGeom>
          <a:noFill/>
          <a:ln>
            <a:noFill/>
          </a:ln>
        </p:spPr>
      </p:pic>
      <p:pic>
        <p:nvPicPr>
          <p:cNvPr id="425" name="Google Shape;425;g22b3b1a5653_0_254"/>
          <p:cNvPicPr preferRelativeResize="0"/>
          <p:nvPr/>
        </p:nvPicPr>
        <p:blipFill rotWithShape="1">
          <a:blip r:embed="rId7">
            <a:alphaModFix/>
          </a:blip>
          <a:srcRect l="16821" r="16821"/>
          <a:stretch/>
        </p:blipFill>
        <p:spPr>
          <a:xfrm>
            <a:off x="7740073" y="4905685"/>
            <a:ext cx="968100" cy="972600"/>
          </a:xfrm>
          <a:prstGeom prst="flowChartConnector">
            <a:avLst/>
          </a:prstGeom>
          <a:noFill/>
          <a:ln>
            <a:noFill/>
          </a:ln>
        </p:spPr>
      </p:pic>
      <p:pic>
        <p:nvPicPr>
          <p:cNvPr id="426" name="Google Shape;426;g22b3b1a5653_0_254"/>
          <p:cNvPicPr preferRelativeResize="0"/>
          <p:nvPr/>
        </p:nvPicPr>
        <p:blipFill rotWithShape="1">
          <a:blip r:embed="rId8">
            <a:alphaModFix/>
          </a:blip>
          <a:srcRect t="5761" r="5970" b="-217"/>
          <a:stretch/>
        </p:blipFill>
        <p:spPr>
          <a:xfrm>
            <a:off x="7111765" y="1866940"/>
            <a:ext cx="968100" cy="972600"/>
          </a:xfrm>
          <a:prstGeom prst="flowChartConnector">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2215</Words>
  <Application>Microsoft Office PowerPoint</Application>
  <PresentationFormat>Personnalisé</PresentationFormat>
  <Paragraphs>366</Paragraphs>
  <Slides>45</Slides>
  <Notes>45</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45</vt:i4>
      </vt:variant>
    </vt:vector>
  </HeadingPairs>
  <TitlesOfParts>
    <vt:vector size="58" baseType="lpstr">
      <vt:lpstr>Courier New</vt:lpstr>
      <vt:lpstr>Noto Sans Symbols</vt:lpstr>
      <vt:lpstr>Calibri</vt:lpstr>
      <vt:lpstr>Trebuchet MS</vt:lpstr>
      <vt:lpstr>Montserrat</vt:lpstr>
      <vt:lpstr>Montserrat SemiBold</vt:lpstr>
      <vt:lpstr>Arial</vt:lpstr>
      <vt:lpstr>Geo</vt:lpstr>
      <vt:lpstr>Kumbh Sans</vt:lpstr>
      <vt:lpstr>Montserrat ExtraBold</vt:lpstr>
      <vt:lpstr>Roboto</vt:lpstr>
      <vt:lpstr>Office Theme</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ROUEN TOURISME</vt:lpstr>
      <vt:lpstr>L’ÉQUIPE COMMUNICATION</vt:lpstr>
      <vt:lpstr>CONTEXTE</vt:lpstr>
      <vt:lpstr>CONTEXTE</vt:lpstr>
      <vt:lpstr>CONTEXTE</vt:lpstr>
      <vt:lpstr>ROUEN À TABLE AVEC LE CHEF DAMIEN</vt:lpstr>
      <vt:lpstr>DAMIEN DUQUESNE</vt:lpstr>
      <vt:lpstr>LE TEASER</vt:lpstr>
      <vt:lpstr>L’ORGANISATION</vt:lpstr>
      <vt:lpstr>TEMPS ET BUDGET ALLOUÉ</vt:lpstr>
      <vt:lpstr>LES RETOMBÉES</vt:lpstr>
      <vt:lpstr>LES CHIFFRES</vt:lpstr>
      <vt:lpstr>LES CONSTATS</vt:lpstr>
      <vt:lpstr>Présentation PowerPoint</vt:lpstr>
      <vt:lpstr>LE BÊTISIER</vt:lpstr>
      <vt:lpstr>Présentation PowerPoint</vt:lpstr>
      <vt:lpstr>Présentation PowerPoint</vt:lpstr>
      <vt:lpstr>Présentation PowerPoint</vt:lpstr>
      <vt:lpstr>Qui sommes-nous ?</vt:lpstr>
      <vt:lpstr>Community Management</vt:lpstr>
      <vt:lpstr>Présentation PowerPoint</vt:lpstr>
      <vt:lpstr>Présentation PowerPoint</vt:lpstr>
      <vt:lpstr>Quelques chiffres</vt:lpstr>
      <vt:lpstr>Ce qu’il faut retenir </vt:lpstr>
      <vt:lpstr>Quelle cible ?</vt:lpstr>
      <vt:lpstr>Pourquoi aller sur Tik Tok ?</vt:lpstr>
      <vt:lpstr>Quels conseils </vt:lpstr>
      <vt:lpstr>Quels outils ?</vt:lpstr>
      <vt:lpstr>Autres pistes</vt:lpstr>
      <vt:lpstr>Merci pour  votre attention  Des questions ?</vt:lpstr>
      <vt:lpstr>Présentation PowerPoint</vt:lpstr>
      <vt:lpstr>Qui sommes-nous ? </vt:lpstr>
      <vt:lpstr>Présentation PowerPoint</vt:lpstr>
      <vt:lpstr>Où nous trouver sur les réseaux ?  (en français)</vt:lpstr>
      <vt:lpstr>Nos grandes actions de communication pour 2023</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Nicolas</dc:creator>
  <cp:lastModifiedBy>Nicolas COQUILLARD</cp:lastModifiedBy>
  <cp:revision>1</cp:revision>
  <dcterms:created xsi:type="dcterms:W3CDTF">2006-08-16T00:00:00Z</dcterms:created>
  <dcterms:modified xsi:type="dcterms:W3CDTF">2023-04-11T12:20:14Z</dcterms:modified>
</cp:coreProperties>
</file>